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1"/>
  </p:notesMasterIdLst>
  <p:handoutMasterIdLst>
    <p:handoutMasterId r:id="rId82"/>
  </p:handoutMasterIdLst>
  <p:sldIdLst>
    <p:sldId id="262" r:id="rId5"/>
    <p:sldId id="405" r:id="rId6"/>
    <p:sldId id="481" r:id="rId7"/>
    <p:sldId id="313" r:id="rId8"/>
    <p:sldId id="411" r:id="rId9"/>
    <p:sldId id="321" r:id="rId10"/>
    <p:sldId id="497" r:id="rId11"/>
    <p:sldId id="515" r:id="rId12"/>
    <p:sldId id="316" r:id="rId13"/>
    <p:sldId id="327" r:id="rId14"/>
    <p:sldId id="323" r:id="rId15"/>
    <p:sldId id="377" r:id="rId16"/>
    <p:sldId id="324" r:id="rId17"/>
    <p:sldId id="378" r:id="rId18"/>
    <p:sldId id="417" r:id="rId19"/>
    <p:sldId id="418" r:id="rId20"/>
    <p:sldId id="419" r:id="rId21"/>
    <p:sldId id="420" r:id="rId22"/>
    <p:sldId id="421" r:id="rId23"/>
    <p:sldId id="498" r:id="rId24"/>
    <p:sldId id="491" r:id="rId25"/>
    <p:sldId id="492" r:id="rId26"/>
    <p:sldId id="493" r:id="rId27"/>
    <p:sldId id="423" r:id="rId28"/>
    <p:sldId id="436" r:id="rId29"/>
    <p:sldId id="435" r:id="rId30"/>
    <p:sldId id="502" r:id="rId31"/>
    <p:sldId id="440" r:id="rId32"/>
    <p:sldId id="442" r:id="rId33"/>
    <p:sldId id="441" r:id="rId34"/>
    <p:sldId id="443" r:id="rId35"/>
    <p:sldId id="490" r:id="rId36"/>
    <p:sldId id="445" r:id="rId37"/>
    <p:sldId id="446" r:id="rId38"/>
    <p:sldId id="501" r:id="rId39"/>
    <p:sldId id="447" r:id="rId40"/>
    <p:sldId id="448" r:id="rId41"/>
    <p:sldId id="463" r:id="rId42"/>
    <p:sldId id="464" r:id="rId43"/>
    <p:sldId id="465" r:id="rId44"/>
    <p:sldId id="422" r:id="rId45"/>
    <p:sldId id="454" r:id="rId46"/>
    <p:sldId id="457" r:id="rId47"/>
    <p:sldId id="459" r:id="rId48"/>
    <p:sldId id="500" r:id="rId49"/>
    <p:sldId id="470" r:id="rId50"/>
    <p:sldId id="468" r:id="rId51"/>
    <p:sldId id="467" r:id="rId52"/>
    <p:sldId id="471" r:id="rId53"/>
    <p:sldId id="489" r:id="rId54"/>
    <p:sldId id="499" r:id="rId55"/>
    <p:sldId id="475" r:id="rId56"/>
    <p:sldId id="472" r:id="rId57"/>
    <p:sldId id="494" r:id="rId58"/>
    <p:sldId id="496" r:id="rId59"/>
    <p:sldId id="505" r:id="rId60"/>
    <p:sldId id="508" r:id="rId61"/>
    <p:sldId id="511" r:id="rId62"/>
    <p:sldId id="509" r:id="rId63"/>
    <p:sldId id="504" r:id="rId64"/>
    <p:sldId id="482" r:id="rId65"/>
    <p:sldId id="483" r:id="rId66"/>
    <p:sldId id="485" r:id="rId67"/>
    <p:sldId id="486" r:id="rId68"/>
    <p:sldId id="513" r:id="rId69"/>
    <p:sldId id="514" r:id="rId70"/>
    <p:sldId id="503" r:id="rId71"/>
    <p:sldId id="351" r:id="rId72"/>
    <p:sldId id="352" r:id="rId73"/>
    <p:sldId id="353" r:id="rId74"/>
    <p:sldId id="354" r:id="rId75"/>
    <p:sldId id="355" r:id="rId76"/>
    <p:sldId id="356" r:id="rId77"/>
    <p:sldId id="357" r:id="rId78"/>
    <p:sldId id="516" r:id="rId79"/>
    <p:sldId id="359" r:id="rId80"/>
  </p:sldIdLst>
  <p:sldSz cx="9144000" cy="6858000" type="screen4x3"/>
  <p:notesSz cx="6669088" cy="9926638"/>
  <p:defaultTextStyle>
    <a:defPPr>
      <a:defRPr lang="nl-NL"/>
    </a:defPPr>
    <a:lvl1pPr algn="l" defTabSz="457200" rtl="0" fontAlgn="base">
      <a:spcBef>
        <a:spcPct val="0"/>
      </a:spcBef>
      <a:spcAft>
        <a:spcPct val="0"/>
      </a:spcAft>
      <a:defRPr kern="1200">
        <a:solidFill>
          <a:schemeClr val="tx1"/>
        </a:solidFill>
        <a:latin typeface="Arial" pitchFamily="34" charset="0"/>
        <a:ea typeface="ヒラギノ角ゴ Pro W3" pitchFamily="122" charset="-128"/>
        <a:cs typeface="+mn-cs"/>
      </a:defRPr>
    </a:lvl1pPr>
    <a:lvl2pPr marL="457200" algn="l" defTabSz="457200" rtl="0" fontAlgn="base">
      <a:spcBef>
        <a:spcPct val="0"/>
      </a:spcBef>
      <a:spcAft>
        <a:spcPct val="0"/>
      </a:spcAft>
      <a:defRPr kern="1200">
        <a:solidFill>
          <a:schemeClr val="tx1"/>
        </a:solidFill>
        <a:latin typeface="Arial" pitchFamily="34" charset="0"/>
        <a:ea typeface="ヒラギノ角ゴ Pro W3" pitchFamily="122" charset="-128"/>
        <a:cs typeface="+mn-cs"/>
      </a:defRPr>
    </a:lvl2pPr>
    <a:lvl3pPr marL="914400" algn="l" defTabSz="457200" rtl="0" fontAlgn="base">
      <a:spcBef>
        <a:spcPct val="0"/>
      </a:spcBef>
      <a:spcAft>
        <a:spcPct val="0"/>
      </a:spcAft>
      <a:defRPr kern="1200">
        <a:solidFill>
          <a:schemeClr val="tx1"/>
        </a:solidFill>
        <a:latin typeface="Arial" pitchFamily="34" charset="0"/>
        <a:ea typeface="ヒラギノ角ゴ Pro W3" pitchFamily="122" charset="-128"/>
        <a:cs typeface="+mn-cs"/>
      </a:defRPr>
    </a:lvl3pPr>
    <a:lvl4pPr marL="1371600" algn="l" defTabSz="457200" rtl="0" fontAlgn="base">
      <a:spcBef>
        <a:spcPct val="0"/>
      </a:spcBef>
      <a:spcAft>
        <a:spcPct val="0"/>
      </a:spcAft>
      <a:defRPr kern="1200">
        <a:solidFill>
          <a:schemeClr val="tx1"/>
        </a:solidFill>
        <a:latin typeface="Arial" pitchFamily="34" charset="0"/>
        <a:ea typeface="ヒラギノ角ゴ Pro W3" pitchFamily="122" charset="-128"/>
        <a:cs typeface="+mn-cs"/>
      </a:defRPr>
    </a:lvl4pPr>
    <a:lvl5pPr marL="1828800" algn="l" defTabSz="457200" rtl="0" fontAlgn="base">
      <a:spcBef>
        <a:spcPct val="0"/>
      </a:spcBef>
      <a:spcAft>
        <a:spcPct val="0"/>
      </a:spcAft>
      <a:defRPr kern="1200">
        <a:solidFill>
          <a:schemeClr val="tx1"/>
        </a:solidFill>
        <a:latin typeface="Arial" pitchFamily="34" charset="0"/>
        <a:ea typeface="ヒラギノ角ゴ Pro W3" pitchFamily="122"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2"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2"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2"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eland@planet.nl" initials="e" lastIdx="75" clrIdx="0"/>
  <p:cmAuthor id="1" name="Marian Vink" initials="MV" lastIdx="8" clrIdx="1"/>
  <p:cmAuthor id="2" name="Barbara"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6761"/>
    <a:srgbClr val="666666"/>
    <a:srgbClr val="1A1A1A"/>
    <a:srgbClr val="262726"/>
    <a:srgbClr val="D55C59"/>
    <a:srgbClr val="D86A63"/>
    <a:srgbClr val="BA6B67"/>
    <a:srgbClr val="CA6D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06799F8-075E-4A3A-A7F6-7FBC6576F1A4}" styleName="Stijl, thema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Stijl, thema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ijl, thema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25E5076-3810-47DD-B79F-674D7AD40C01}" styleName="Stijl, donker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Stijl, donker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Stijl, gemiddeld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Stijl, gemiddeld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Stijl, gemiddeld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Stijl, licht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60" autoAdjust="0"/>
    <p:restoredTop sz="98771" autoAdjust="0"/>
  </p:normalViewPr>
  <p:slideViewPr>
    <p:cSldViewPr snapToGrid="0" snapToObjects="1">
      <p:cViewPr>
        <p:scale>
          <a:sx n="119" d="100"/>
          <a:sy n="119" d="100"/>
        </p:scale>
        <p:origin x="-1542" y="-210"/>
      </p:cViewPr>
      <p:guideLst>
        <p:guide orient="horz" pos="2160"/>
        <p:guide pos="2880"/>
      </p:guideLst>
    </p:cSldViewPr>
  </p:slideViewPr>
  <p:outlineViewPr>
    <p:cViewPr>
      <p:scale>
        <a:sx n="33" d="100"/>
        <a:sy n="33" d="100"/>
      </p:scale>
      <p:origin x="352" y="928"/>
    </p:cViewPr>
  </p:outlineViewPr>
  <p:notesTextViewPr>
    <p:cViewPr>
      <p:scale>
        <a:sx n="1" d="1"/>
        <a:sy n="1" d="1"/>
      </p:scale>
      <p:origin x="0" y="0"/>
    </p:cViewPr>
  </p:notesTextViewPr>
  <p:sorterViewPr>
    <p:cViewPr>
      <p:scale>
        <a:sx n="100" d="100"/>
        <a:sy n="100" d="100"/>
      </p:scale>
      <p:origin x="0" y="265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atin typeface="Arial" charset="0"/>
                <a:ea typeface="ヒラギノ角ゴ Pro W3" charset="0"/>
                <a:cs typeface="ヒラギノ角ゴ Pro W3" charset="0"/>
              </a:defRPr>
            </a:lvl1pPr>
          </a:lstStyle>
          <a:p>
            <a:pPr>
              <a:defRPr/>
            </a:pPr>
            <a:endParaRPr lang="nl-NL"/>
          </a:p>
        </p:txBody>
      </p:sp>
      <p:sp>
        <p:nvSpPr>
          <p:cNvPr id="3" name="Tijdelijke aanduiding voor datum 2"/>
          <p:cNvSpPr>
            <a:spLocks noGrp="1"/>
          </p:cNvSpPr>
          <p:nvPr>
            <p:ph type="dt" sz="quarter" idx="1"/>
          </p:nvPr>
        </p:nvSpPr>
        <p:spPr>
          <a:xfrm>
            <a:off x="3777607" y="0"/>
            <a:ext cx="2889938" cy="496332"/>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5C6FFC0-9F9B-48AF-A6A6-C784B5D924E0}" type="datetimeFigureOut">
              <a:rPr lang="nl-NL" altLang="nl-NL"/>
              <a:pPr/>
              <a:t>28-11-2023</a:t>
            </a:fld>
            <a:endParaRPr lang="nl-NL" altLang="nl-NL"/>
          </a:p>
        </p:txBody>
      </p:sp>
      <p:sp>
        <p:nvSpPr>
          <p:cNvPr id="4" name="Tijdelijke aanduiding voor voettekst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atin typeface="Arial" charset="0"/>
                <a:ea typeface="ヒラギノ角ゴ Pro W3" charset="0"/>
                <a:cs typeface="ヒラギノ角ゴ Pro W3" charset="0"/>
              </a:defRPr>
            </a:lvl1pPr>
          </a:lstStyle>
          <a:p>
            <a:pPr>
              <a:defRPr/>
            </a:pPr>
            <a:endParaRPr lang="nl-NL"/>
          </a:p>
        </p:txBody>
      </p:sp>
      <p:sp>
        <p:nvSpPr>
          <p:cNvPr id="5" name="Tijdelijke aanduiding voor dianummer 4"/>
          <p:cNvSpPr>
            <a:spLocks noGrp="1"/>
          </p:cNvSpPr>
          <p:nvPr>
            <p:ph type="sldNum" sz="quarter" idx="3"/>
          </p:nvPr>
        </p:nvSpPr>
        <p:spPr>
          <a:xfrm>
            <a:off x="3777607" y="9428583"/>
            <a:ext cx="2889938"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0403B07-A1B5-4499-94E6-89297F3D1E17}" type="slidenum">
              <a:rPr lang="nl-NL" altLang="nl-NL"/>
              <a:pPr/>
              <a:t>‹nr.›</a:t>
            </a:fld>
            <a:endParaRPr lang="nl-NL" altLang="nl-NL"/>
          </a:p>
        </p:txBody>
      </p:sp>
    </p:spTree>
    <p:extLst>
      <p:ext uri="{BB962C8B-B14F-4D97-AF65-F5344CB8AC3E}">
        <p14:creationId xmlns:p14="http://schemas.microsoft.com/office/powerpoint/2010/main" val="1730490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atin typeface="Arial" charset="0"/>
                <a:ea typeface="ヒラギノ角ゴ Pro W3" charset="0"/>
                <a:cs typeface="ヒラギノ角ゴ Pro W3" charset="0"/>
              </a:defRPr>
            </a:lvl1pPr>
          </a:lstStyle>
          <a:p>
            <a:pPr>
              <a:defRPr/>
            </a:pPr>
            <a:endParaRPr lang="nl-NL"/>
          </a:p>
        </p:txBody>
      </p:sp>
      <p:sp>
        <p:nvSpPr>
          <p:cNvPr id="3" name="Tijdelijke aanduiding voor datum 2"/>
          <p:cNvSpPr>
            <a:spLocks noGrp="1"/>
          </p:cNvSpPr>
          <p:nvPr>
            <p:ph type="dt" idx="1"/>
          </p:nvPr>
        </p:nvSpPr>
        <p:spPr>
          <a:xfrm>
            <a:off x="3777607" y="0"/>
            <a:ext cx="2889938" cy="496332"/>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DC8907A-9747-43E5-AE5B-EA20E5CFBD9C}" type="datetimeFigureOut">
              <a:rPr lang="nl-NL" altLang="nl-NL"/>
              <a:pPr/>
              <a:t>28-11-2023</a:t>
            </a:fld>
            <a:endParaRPr lang="nl-NL" altLang="nl-NL"/>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nl-NL" noProof="0"/>
              <a:t>Klik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atin typeface="Arial" charset="0"/>
                <a:ea typeface="ヒラギノ角ゴ Pro W3" charset="0"/>
                <a:cs typeface="ヒラギノ角ゴ Pro W3" charset="0"/>
              </a:defRPr>
            </a:lvl1pPr>
          </a:lstStyle>
          <a:p>
            <a:pPr>
              <a:defRPr/>
            </a:pPr>
            <a:endParaRPr lang="nl-NL"/>
          </a:p>
        </p:txBody>
      </p:sp>
      <p:sp>
        <p:nvSpPr>
          <p:cNvPr id="7" name="Tijdelijke aanduiding voor dianummer 6"/>
          <p:cNvSpPr>
            <a:spLocks noGrp="1"/>
          </p:cNvSpPr>
          <p:nvPr>
            <p:ph type="sldNum" sz="quarter" idx="5"/>
          </p:nvPr>
        </p:nvSpPr>
        <p:spPr>
          <a:xfrm>
            <a:off x="3777607" y="9428583"/>
            <a:ext cx="2889938"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9D7DFD6-6D6B-44BC-954B-CB478D9C85FD}" type="slidenum">
              <a:rPr lang="nl-NL" altLang="nl-NL"/>
              <a:pPr/>
              <a:t>‹nr.›</a:t>
            </a:fld>
            <a:endParaRPr lang="nl-NL" altLang="nl-NL"/>
          </a:p>
        </p:txBody>
      </p:sp>
    </p:spTree>
    <p:extLst>
      <p:ext uri="{BB962C8B-B14F-4D97-AF65-F5344CB8AC3E}">
        <p14:creationId xmlns:p14="http://schemas.microsoft.com/office/powerpoint/2010/main" val="301426473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1</a:t>
            </a:fld>
            <a:endParaRPr lang="nl-NL" altLang="nl-NL"/>
          </a:p>
        </p:txBody>
      </p:sp>
    </p:spTree>
    <p:extLst>
      <p:ext uri="{BB962C8B-B14F-4D97-AF65-F5344CB8AC3E}">
        <p14:creationId xmlns:p14="http://schemas.microsoft.com/office/powerpoint/2010/main" val="3370506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10</a:t>
            </a:fld>
            <a:endParaRPr lang="nl-NL" altLang="nl-NL"/>
          </a:p>
        </p:txBody>
      </p:sp>
    </p:spTree>
    <p:extLst>
      <p:ext uri="{BB962C8B-B14F-4D97-AF65-F5344CB8AC3E}">
        <p14:creationId xmlns:p14="http://schemas.microsoft.com/office/powerpoint/2010/main" val="1655586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11</a:t>
            </a:fld>
            <a:endParaRPr lang="nl-NL" altLang="nl-NL"/>
          </a:p>
        </p:txBody>
      </p:sp>
    </p:spTree>
    <p:extLst>
      <p:ext uri="{BB962C8B-B14F-4D97-AF65-F5344CB8AC3E}">
        <p14:creationId xmlns:p14="http://schemas.microsoft.com/office/powerpoint/2010/main" val="511929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12</a:t>
            </a:fld>
            <a:endParaRPr lang="nl-NL" altLang="nl-NL"/>
          </a:p>
        </p:txBody>
      </p:sp>
    </p:spTree>
    <p:extLst>
      <p:ext uri="{BB962C8B-B14F-4D97-AF65-F5344CB8AC3E}">
        <p14:creationId xmlns:p14="http://schemas.microsoft.com/office/powerpoint/2010/main" val="1896265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266D6026-D8A0-4123-A984-4C38DB6B3703}" type="slidenum">
              <a:rPr lang="nl-NL" altLang="nl-NL" smtClean="0"/>
              <a:pPr/>
              <a:t>13</a:t>
            </a:fld>
            <a:endParaRPr lang="nl-NL" altLang="nl-NL"/>
          </a:p>
        </p:txBody>
      </p:sp>
    </p:spTree>
    <p:extLst>
      <p:ext uri="{BB962C8B-B14F-4D97-AF65-F5344CB8AC3E}">
        <p14:creationId xmlns:p14="http://schemas.microsoft.com/office/powerpoint/2010/main" val="3104380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14</a:t>
            </a:fld>
            <a:endParaRPr lang="nl-NL" altLang="nl-NL"/>
          </a:p>
        </p:txBody>
      </p:sp>
    </p:spTree>
    <p:extLst>
      <p:ext uri="{BB962C8B-B14F-4D97-AF65-F5344CB8AC3E}">
        <p14:creationId xmlns:p14="http://schemas.microsoft.com/office/powerpoint/2010/main" val="1138001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266D6026-D8A0-4123-A984-4C38DB6B3703}" type="slidenum">
              <a:rPr lang="nl-NL" altLang="nl-NL" smtClean="0"/>
              <a:pPr/>
              <a:t>15</a:t>
            </a:fld>
            <a:endParaRPr lang="nl-NL" altLang="nl-NL"/>
          </a:p>
        </p:txBody>
      </p:sp>
    </p:spTree>
    <p:extLst>
      <p:ext uri="{BB962C8B-B14F-4D97-AF65-F5344CB8AC3E}">
        <p14:creationId xmlns:p14="http://schemas.microsoft.com/office/powerpoint/2010/main" val="3104380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266D6026-D8A0-4123-A984-4C38DB6B3703}" type="slidenum">
              <a:rPr lang="nl-NL" altLang="nl-NL" smtClean="0"/>
              <a:pPr/>
              <a:t>16</a:t>
            </a:fld>
            <a:endParaRPr lang="nl-NL" altLang="nl-NL"/>
          </a:p>
        </p:txBody>
      </p:sp>
    </p:spTree>
    <p:extLst>
      <p:ext uri="{BB962C8B-B14F-4D97-AF65-F5344CB8AC3E}">
        <p14:creationId xmlns:p14="http://schemas.microsoft.com/office/powerpoint/2010/main" val="3104380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266D6026-D8A0-4123-A984-4C38DB6B3703}" type="slidenum">
              <a:rPr lang="nl-NL" altLang="nl-NL" smtClean="0"/>
              <a:pPr/>
              <a:t>17</a:t>
            </a:fld>
            <a:endParaRPr lang="nl-NL" altLang="nl-NL"/>
          </a:p>
        </p:txBody>
      </p:sp>
    </p:spTree>
    <p:extLst>
      <p:ext uri="{BB962C8B-B14F-4D97-AF65-F5344CB8AC3E}">
        <p14:creationId xmlns:p14="http://schemas.microsoft.com/office/powerpoint/2010/main" val="3104380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266D6026-D8A0-4123-A984-4C38DB6B3703}" type="slidenum">
              <a:rPr lang="nl-NL" altLang="nl-NL" smtClean="0"/>
              <a:pPr/>
              <a:t>18</a:t>
            </a:fld>
            <a:endParaRPr lang="nl-NL" altLang="nl-NL"/>
          </a:p>
        </p:txBody>
      </p:sp>
    </p:spTree>
    <p:extLst>
      <p:ext uri="{BB962C8B-B14F-4D97-AF65-F5344CB8AC3E}">
        <p14:creationId xmlns:p14="http://schemas.microsoft.com/office/powerpoint/2010/main" val="3104380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266D6026-D8A0-4123-A984-4C38DB6B3703}" type="slidenum">
              <a:rPr lang="nl-NL" altLang="nl-NL" smtClean="0"/>
              <a:pPr/>
              <a:t>19</a:t>
            </a:fld>
            <a:endParaRPr lang="nl-NL" altLang="nl-NL"/>
          </a:p>
        </p:txBody>
      </p:sp>
    </p:spTree>
    <p:extLst>
      <p:ext uri="{BB962C8B-B14F-4D97-AF65-F5344CB8AC3E}">
        <p14:creationId xmlns:p14="http://schemas.microsoft.com/office/powerpoint/2010/main" val="3104380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2</a:t>
            </a:fld>
            <a:endParaRPr lang="nl-NL" altLang="nl-NL"/>
          </a:p>
        </p:txBody>
      </p:sp>
    </p:spTree>
    <p:extLst>
      <p:ext uri="{BB962C8B-B14F-4D97-AF65-F5344CB8AC3E}">
        <p14:creationId xmlns:p14="http://schemas.microsoft.com/office/powerpoint/2010/main" val="1844497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266D6026-D8A0-4123-A984-4C38DB6B3703}" type="slidenum">
              <a:rPr lang="nl-NL" altLang="nl-NL" smtClean="0"/>
              <a:pPr/>
              <a:t>20</a:t>
            </a:fld>
            <a:endParaRPr lang="nl-NL" altLang="nl-NL"/>
          </a:p>
        </p:txBody>
      </p:sp>
    </p:spTree>
    <p:extLst>
      <p:ext uri="{BB962C8B-B14F-4D97-AF65-F5344CB8AC3E}">
        <p14:creationId xmlns:p14="http://schemas.microsoft.com/office/powerpoint/2010/main" val="3104380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21</a:t>
            </a:fld>
            <a:endParaRPr lang="nl-NL" altLang="nl-NL"/>
          </a:p>
        </p:txBody>
      </p:sp>
    </p:spTree>
    <p:extLst>
      <p:ext uri="{BB962C8B-B14F-4D97-AF65-F5344CB8AC3E}">
        <p14:creationId xmlns:p14="http://schemas.microsoft.com/office/powerpoint/2010/main" val="365167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266D6026-D8A0-4123-A984-4C38DB6B3703}" type="slidenum">
              <a:rPr lang="nl-NL" altLang="nl-NL" smtClean="0"/>
              <a:pPr/>
              <a:t>22</a:t>
            </a:fld>
            <a:endParaRPr lang="nl-NL" altLang="nl-NL"/>
          </a:p>
        </p:txBody>
      </p:sp>
    </p:spTree>
    <p:extLst>
      <p:ext uri="{BB962C8B-B14F-4D97-AF65-F5344CB8AC3E}">
        <p14:creationId xmlns:p14="http://schemas.microsoft.com/office/powerpoint/2010/main" val="3104380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266D6026-D8A0-4123-A984-4C38DB6B3703}" type="slidenum">
              <a:rPr lang="nl-NL" altLang="nl-NL" smtClean="0"/>
              <a:pPr/>
              <a:t>23</a:t>
            </a:fld>
            <a:endParaRPr lang="nl-NL" altLang="nl-NL"/>
          </a:p>
        </p:txBody>
      </p:sp>
    </p:spTree>
    <p:extLst>
      <p:ext uri="{BB962C8B-B14F-4D97-AF65-F5344CB8AC3E}">
        <p14:creationId xmlns:p14="http://schemas.microsoft.com/office/powerpoint/2010/main" val="3104380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24</a:t>
            </a:fld>
            <a:endParaRPr lang="nl-NL" altLang="nl-NL"/>
          </a:p>
        </p:txBody>
      </p:sp>
    </p:spTree>
    <p:extLst>
      <p:ext uri="{BB962C8B-B14F-4D97-AF65-F5344CB8AC3E}">
        <p14:creationId xmlns:p14="http://schemas.microsoft.com/office/powerpoint/2010/main" val="670748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25</a:t>
            </a:fld>
            <a:endParaRPr lang="nl-NL" altLang="nl-NL"/>
          </a:p>
        </p:txBody>
      </p:sp>
    </p:spTree>
    <p:extLst>
      <p:ext uri="{BB962C8B-B14F-4D97-AF65-F5344CB8AC3E}">
        <p14:creationId xmlns:p14="http://schemas.microsoft.com/office/powerpoint/2010/main" val="1473174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26</a:t>
            </a:fld>
            <a:endParaRPr lang="nl-NL" altLang="nl-NL"/>
          </a:p>
        </p:txBody>
      </p:sp>
    </p:spTree>
    <p:extLst>
      <p:ext uri="{BB962C8B-B14F-4D97-AF65-F5344CB8AC3E}">
        <p14:creationId xmlns:p14="http://schemas.microsoft.com/office/powerpoint/2010/main" val="3432773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27</a:t>
            </a:fld>
            <a:endParaRPr lang="nl-NL" altLang="nl-NL"/>
          </a:p>
        </p:txBody>
      </p:sp>
    </p:spTree>
    <p:extLst>
      <p:ext uri="{BB962C8B-B14F-4D97-AF65-F5344CB8AC3E}">
        <p14:creationId xmlns:p14="http://schemas.microsoft.com/office/powerpoint/2010/main" val="3432773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28</a:t>
            </a:fld>
            <a:endParaRPr lang="nl-NL" altLang="nl-NL"/>
          </a:p>
        </p:txBody>
      </p:sp>
    </p:spTree>
    <p:extLst>
      <p:ext uri="{BB962C8B-B14F-4D97-AF65-F5344CB8AC3E}">
        <p14:creationId xmlns:p14="http://schemas.microsoft.com/office/powerpoint/2010/main" val="3437042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29</a:t>
            </a:fld>
            <a:endParaRPr lang="nl-NL" altLang="nl-NL"/>
          </a:p>
        </p:txBody>
      </p:sp>
    </p:spTree>
    <p:extLst>
      <p:ext uri="{BB962C8B-B14F-4D97-AF65-F5344CB8AC3E}">
        <p14:creationId xmlns:p14="http://schemas.microsoft.com/office/powerpoint/2010/main" val="2473580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3</a:t>
            </a:fld>
            <a:endParaRPr lang="nl-NL" altLang="nl-NL"/>
          </a:p>
        </p:txBody>
      </p:sp>
    </p:spTree>
    <p:extLst>
      <p:ext uri="{BB962C8B-B14F-4D97-AF65-F5344CB8AC3E}">
        <p14:creationId xmlns:p14="http://schemas.microsoft.com/office/powerpoint/2010/main" val="3673977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30</a:t>
            </a:fld>
            <a:endParaRPr lang="nl-NL" altLang="nl-NL"/>
          </a:p>
        </p:txBody>
      </p:sp>
    </p:spTree>
    <p:extLst>
      <p:ext uri="{BB962C8B-B14F-4D97-AF65-F5344CB8AC3E}">
        <p14:creationId xmlns:p14="http://schemas.microsoft.com/office/powerpoint/2010/main" val="10405829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31</a:t>
            </a:fld>
            <a:endParaRPr lang="nl-NL" altLang="nl-NL"/>
          </a:p>
        </p:txBody>
      </p:sp>
    </p:spTree>
    <p:extLst>
      <p:ext uri="{BB962C8B-B14F-4D97-AF65-F5344CB8AC3E}">
        <p14:creationId xmlns:p14="http://schemas.microsoft.com/office/powerpoint/2010/main" val="2878063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32</a:t>
            </a:fld>
            <a:endParaRPr lang="nl-NL" altLang="nl-NL"/>
          </a:p>
        </p:txBody>
      </p:sp>
    </p:spTree>
    <p:extLst>
      <p:ext uri="{BB962C8B-B14F-4D97-AF65-F5344CB8AC3E}">
        <p14:creationId xmlns:p14="http://schemas.microsoft.com/office/powerpoint/2010/main" val="1057157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33</a:t>
            </a:fld>
            <a:endParaRPr lang="nl-NL" altLang="nl-NL"/>
          </a:p>
        </p:txBody>
      </p:sp>
    </p:spTree>
    <p:extLst>
      <p:ext uri="{BB962C8B-B14F-4D97-AF65-F5344CB8AC3E}">
        <p14:creationId xmlns:p14="http://schemas.microsoft.com/office/powerpoint/2010/main" val="18211150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34</a:t>
            </a:fld>
            <a:endParaRPr lang="nl-NL" altLang="nl-NL"/>
          </a:p>
        </p:txBody>
      </p:sp>
    </p:spTree>
    <p:extLst>
      <p:ext uri="{BB962C8B-B14F-4D97-AF65-F5344CB8AC3E}">
        <p14:creationId xmlns:p14="http://schemas.microsoft.com/office/powerpoint/2010/main" val="3123348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35</a:t>
            </a:fld>
            <a:endParaRPr lang="nl-NL" altLang="nl-NL"/>
          </a:p>
        </p:txBody>
      </p:sp>
    </p:spTree>
    <p:extLst>
      <p:ext uri="{BB962C8B-B14F-4D97-AF65-F5344CB8AC3E}">
        <p14:creationId xmlns:p14="http://schemas.microsoft.com/office/powerpoint/2010/main" val="3123348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36</a:t>
            </a:fld>
            <a:endParaRPr lang="nl-NL" altLang="nl-NL"/>
          </a:p>
        </p:txBody>
      </p:sp>
    </p:spTree>
    <p:extLst>
      <p:ext uri="{BB962C8B-B14F-4D97-AF65-F5344CB8AC3E}">
        <p14:creationId xmlns:p14="http://schemas.microsoft.com/office/powerpoint/2010/main" val="37643743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37</a:t>
            </a:fld>
            <a:endParaRPr lang="nl-NL" altLang="nl-NL"/>
          </a:p>
        </p:txBody>
      </p:sp>
    </p:spTree>
    <p:extLst>
      <p:ext uri="{BB962C8B-B14F-4D97-AF65-F5344CB8AC3E}">
        <p14:creationId xmlns:p14="http://schemas.microsoft.com/office/powerpoint/2010/main" val="4868853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38</a:t>
            </a:fld>
            <a:endParaRPr lang="nl-NL" altLang="nl-NL"/>
          </a:p>
        </p:txBody>
      </p:sp>
    </p:spTree>
    <p:extLst>
      <p:ext uri="{BB962C8B-B14F-4D97-AF65-F5344CB8AC3E}">
        <p14:creationId xmlns:p14="http://schemas.microsoft.com/office/powerpoint/2010/main" val="38892815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39</a:t>
            </a:fld>
            <a:endParaRPr lang="nl-NL" altLang="nl-NL"/>
          </a:p>
        </p:txBody>
      </p:sp>
    </p:spTree>
    <p:extLst>
      <p:ext uri="{BB962C8B-B14F-4D97-AF65-F5344CB8AC3E}">
        <p14:creationId xmlns:p14="http://schemas.microsoft.com/office/powerpoint/2010/main" val="1798115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4</a:t>
            </a:fld>
            <a:endParaRPr lang="nl-NL" altLang="nl-NL"/>
          </a:p>
        </p:txBody>
      </p:sp>
    </p:spTree>
    <p:extLst>
      <p:ext uri="{BB962C8B-B14F-4D97-AF65-F5344CB8AC3E}">
        <p14:creationId xmlns:p14="http://schemas.microsoft.com/office/powerpoint/2010/main" val="2889109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40</a:t>
            </a:fld>
            <a:endParaRPr lang="nl-NL" altLang="nl-NL"/>
          </a:p>
        </p:txBody>
      </p:sp>
    </p:spTree>
    <p:extLst>
      <p:ext uri="{BB962C8B-B14F-4D97-AF65-F5344CB8AC3E}">
        <p14:creationId xmlns:p14="http://schemas.microsoft.com/office/powerpoint/2010/main" val="488877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41</a:t>
            </a:fld>
            <a:endParaRPr lang="nl-NL" altLang="nl-NL"/>
          </a:p>
        </p:txBody>
      </p:sp>
    </p:spTree>
    <p:extLst>
      <p:ext uri="{BB962C8B-B14F-4D97-AF65-F5344CB8AC3E}">
        <p14:creationId xmlns:p14="http://schemas.microsoft.com/office/powerpoint/2010/main" val="14743751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42</a:t>
            </a:fld>
            <a:endParaRPr lang="nl-NL" altLang="nl-NL"/>
          </a:p>
        </p:txBody>
      </p:sp>
    </p:spTree>
    <p:extLst>
      <p:ext uri="{BB962C8B-B14F-4D97-AF65-F5344CB8AC3E}">
        <p14:creationId xmlns:p14="http://schemas.microsoft.com/office/powerpoint/2010/main" val="42173781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43</a:t>
            </a:fld>
            <a:endParaRPr lang="nl-NL" altLang="nl-NL"/>
          </a:p>
        </p:txBody>
      </p:sp>
    </p:spTree>
    <p:extLst>
      <p:ext uri="{BB962C8B-B14F-4D97-AF65-F5344CB8AC3E}">
        <p14:creationId xmlns:p14="http://schemas.microsoft.com/office/powerpoint/2010/main" val="38694014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44</a:t>
            </a:fld>
            <a:endParaRPr lang="nl-NL" altLang="nl-NL"/>
          </a:p>
        </p:txBody>
      </p:sp>
    </p:spTree>
    <p:extLst>
      <p:ext uri="{BB962C8B-B14F-4D97-AF65-F5344CB8AC3E}">
        <p14:creationId xmlns:p14="http://schemas.microsoft.com/office/powerpoint/2010/main" val="4299783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45</a:t>
            </a:fld>
            <a:endParaRPr lang="nl-NL" altLang="nl-NL"/>
          </a:p>
        </p:txBody>
      </p:sp>
    </p:spTree>
    <p:extLst>
      <p:ext uri="{BB962C8B-B14F-4D97-AF65-F5344CB8AC3E}">
        <p14:creationId xmlns:p14="http://schemas.microsoft.com/office/powerpoint/2010/main" val="4299783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nl-NL" sz="1200" dirty="0"/>
              <a:t>Volgens cliënten zitten hier ook nog andere voordelen aan: </a:t>
            </a:r>
            <a:r>
              <a:rPr lang="nl-NL" sz="1200" i="1" dirty="0"/>
              <a:t>“dan krijg je hele andere onderwerpen. Dan gaat het over of je een leuke film hebt gezien. Als tegenhanger is dat heel goed. Niet alleen het klinische, maar ook wat je als mens meemaakt</a:t>
            </a:r>
            <a:r>
              <a:rPr lang="nl-NL" sz="1200" dirty="0"/>
              <a:t>” (R2) </a:t>
            </a:r>
          </a:p>
          <a:p>
            <a:endParaRPr lang="en-GB" dirty="0"/>
          </a:p>
        </p:txBody>
      </p:sp>
      <p:sp>
        <p:nvSpPr>
          <p:cNvPr id="4" name="Tijdelijke aanduiding voor dianummer 3"/>
          <p:cNvSpPr>
            <a:spLocks noGrp="1"/>
          </p:cNvSpPr>
          <p:nvPr>
            <p:ph type="sldNum" sz="quarter" idx="10"/>
          </p:nvPr>
        </p:nvSpPr>
        <p:spPr/>
        <p:txBody>
          <a:bodyPr/>
          <a:lstStyle/>
          <a:p>
            <a:fld id="{266D6026-D8A0-4123-A984-4C38DB6B3703}" type="slidenum">
              <a:rPr lang="nl-NL" altLang="nl-NL" smtClean="0"/>
              <a:pPr/>
              <a:t>46</a:t>
            </a:fld>
            <a:endParaRPr lang="nl-NL" altLang="nl-NL"/>
          </a:p>
        </p:txBody>
      </p:sp>
    </p:spTree>
    <p:extLst>
      <p:ext uri="{BB962C8B-B14F-4D97-AF65-F5344CB8AC3E}">
        <p14:creationId xmlns:p14="http://schemas.microsoft.com/office/powerpoint/2010/main" val="31043809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47</a:t>
            </a:fld>
            <a:endParaRPr lang="nl-NL" altLang="nl-NL"/>
          </a:p>
        </p:txBody>
      </p:sp>
    </p:spTree>
    <p:extLst>
      <p:ext uri="{BB962C8B-B14F-4D97-AF65-F5344CB8AC3E}">
        <p14:creationId xmlns:p14="http://schemas.microsoft.com/office/powerpoint/2010/main" val="36108878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48</a:t>
            </a:fld>
            <a:endParaRPr lang="nl-NL" altLang="nl-NL"/>
          </a:p>
        </p:txBody>
      </p:sp>
    </p:spTree>
    <p:extLst>
      <p:ext uri="{BB962C8B-B14F-4D97-AF65-F5344CB8AC3E}">
        <p14:creationId xmlns:p14="http://schemas.microsoft.com/office/powerpoint/2010/main" val="364673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49</a:t>
            </a:fld>
            <a:endParaRPr lang="nl-NL" altLang="nl-NL"/>
          </a:p>
        </p:txBody>
      </p:sp>
    </p:spTree>
    <p:extLst>
      <p:ext uri="{BB962C8B-B14F-4D97-AF65-F5344CB8AC3E}">
        <p14:creationId xmlns:p14="http://schemas.microsoft.com/office/powerpoint/2010/main" val="992937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5</a:t>
            </a:fld>
            <a:endParaRPr lang="nl-NL" altLang="nl-NL"/>
          </a:p>
        </p:txBody>
      </p:sp>
    </p:spTree>
    <p:extLst>
      <p:ext uri="{BB962C8B-B14F-4D97-AF65-F5344CB8AC3E}">
        <p14:creationId xmlns:p14="http://schemas.microsoft.com/office/powerpoint/2010/main" val="3573445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50</a:t>
            </a:fld>
            <a:endParaRPr lang="nl-NL" altLang="nl-NL"/>
          </a:p>
        </p:txBody>
      </p:sp>
    </p:spTree>
    <p:extLst>
      <p:ext uri="{BB962C8B-B14F-4D97-AF65-F5344CB8AC3E}">
        <p14:creationId xmlns:p14="http://schemas.microsoft.com/office/powerpoint/2010/main" val="13556555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51</a:t>
            </a:fld>
            <a:endParaRPr lang="nl-NL" altLang="nl-NL"/>
          </a:p>
        </p:txBody>
      </p:sp>
    </p:spTree>
    <p:extLst>
      <p:ext uri="{BB962C8B-B14F-4D97-AF65-F5344CB8AC3E}">
        <p14:creationId xmlns:p14="http://schemas.microsoft.com/office/powerpoint/2010/main" val="11799170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266D6026-D8A0-4123-A984-4C38DB6B3703}" type="slidenum">
              <a:rPr lang="nl-NL" altLang="nl-NL" smtClean="0"/>
              <a:pPr/>
              <a:t>52</a:t>
            </a:fld>
            <a:endParaRPr lang="nl-NL" altLang="nl-NL"/>
          </a:p>
        </p:txBody>
      </p:sp>
    </p:spTree>
    <p:extLst>
      <p:ext uri="{BB962C8B-B14F-4D97-AF65-F5344CB8AC3E}">
        <p14:creationId xmlns:p14="http://schemas.microsoft.com/office/powerpoint/2010/main" val="31043809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53</a:t>
            </a:fld>
            <a:endParaRPr lang="nl-NL" altLang="nl-NL"/>
          </a:p>
        </p:txBody>
      </p:sp>
    </p:spTree>
    <p:extLst>
      <p:ext uri="{BB962C8B-B14F-4D97-AF65-F5344CB8AC3E}">
        <p14:creationId xmlns:p14="http://schemas.microsoft.com/office/powerpoint/2010/main" val="7202053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54</a:t>
            </a:fld>
            <a:endParaRPr lang="nl-NL" altLang="nl-NL"/>
          </a:p>
        </p:txBody>
      </p:sp>
    </p:spTree>
    <p:extLst>
      <p:ext uri="{BB962C8B-B14F-4D97-AF65-F5344CB8AC3E}">
        <p14:creationId xmlns:p14="http://schemas.microsoft.com/office/powerpoint/2010/main" val="15152605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55</a:t>
            </a:fld>
            <a:endParaRPr lang="nl-NL" altLang="nl-NL"/>
          </a:p>
        </p:txBody>
      </p:sp>
    </p:spTree>
    <p:extLst>
      <p:ext uri="{BB962C8B-B14F-4D97-AF65-F5344CB8AC3E}">
        <p14:creationId xmlns:p14="http://schemas.microsoft.com/office/powerpoint/2010/main" val="27657815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56</a:t>
            </a:fld>
            <a:endParaRPr lang="nl-NL" altLang="nl-NL"/>
          </a:p>
        </p:txBody>
      </p:sp>
    </p:spTree>
    <p:extLst>
      <p:ext uri="{BB962C8B-B14F-4D97-AF65-F5344CB8AC3E}">
        <p14:creationId xmlns:p14="http://schemas.microsoft.com/office/powerpoint/2010/main" val="31708433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57</a:t>
            </a:fld>
            <a:endParaRPr lang="nl-NL" altLang="nl-NL"/>
          </a:p>
        </p:txBody>
      </p:sp>
    </p:spTree>
    <p:extLst>
      <p:ext uri="{BB962C8B-B14F-4D97-AF65-F5344CB8AC3E}">
        <p14:creationId xmlns:p14="http://schemas.microsoft.com/office/powerpoint/2010/main" val="39245233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58</a:t>
            </a:fld>
            <a:endParaRPr lang="nl-NL" altLang="nl-NL"/>
          </a:p>
        </p:txBody>
      </p:sp>
    </p:spTree>
    <p:extLst>
      <p:ext uri="{BB962C8B-B14F-4D97-AF65-F5344CB8AC3E}">
        <p14:creationId xmlns:p14="http://schemas.microsoft.com/office/powerpoint/2010/main" val="36773328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59</a:t>
            </a:fld>
            <a:endParaRPr lang="nl-NL" altLang="nl-NL"/>
          </a:p>
        </p:txBody>
      </p:sp>
    </p:spTree>
    <p:extLst>
      <p:ext uri="{BB962C8B-B14F-4D97-AF65-F5344CB8AC3E}">
        <p14:creationId xmlns:p14="http://schemas.microsoft.com/office/powerpoint/2010/main" val="3456790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6</a:t>
            </a:fld>
            <a:endParaRPr lang="nl-NL" altLang="nl-NL"/>
          </a:p>
        </p:txBody>
      </p:sp>
    </p:spTree>
    <p:extLst>
      <p:ext uri="{BB962C8B-B14F-4D97-AF65-F5344CB8AC3E}">
        <p14:creationId xmlns:p14="http://schemas.microsoft.com/office/powerpoint/2010/main" val="19491306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60</a:t>
            </a:fld>
            <a:endParaRPr lang="nl-NL" altLang="nl-NL"/>
          </a:p>
        </p:txBody>
      </p:sp>
    </p:spTree>
    <p:extLst>
      <p:ext uri="{BB962C8B-B14F-4D97-AF65-F5344CB8AC3E}">
        <p14:creationId xmlns:p14="http://schemas.microsoft.com/office/powerpoint/2010/main" val="4195451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61</a:t>
            </a:fld>
            <a:endParaRPr lang="nl-NL" altLang="nl-NL"/>
          </a:p>
        </p:txBody>
      </p:sp>
    </p:spTree>
    <p:extLst>
      <p:ext uri="{BB962C8B-B14F-4D97-AF65-F5344CB8AC3E}">
        <p14:creationId xmlns:p14="http://schemas.microsoft.com/office/powerpoint/2010/main" val="2342915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62</a:t>
            </a:fld>
            <a:endParaRPr lang="nl-NL" altLang="nl-NL"/>
          </a:p>
        </p:txBody>
      </p:sp>
    </p:spTree>
    <p:extLst>
      <p:ext uri="{BB962C8B-B14F-4D97-AF65-F5344CB8AC3E}">
        <p14:creationId xmlns:p14="http://schemas.microsoft.com/office/powerpoint/2010/main" val="22241177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63</a:t>
            </a:fld>
            <a:endParaRPr lang="nl-NL" altLang="nl-NL"/>
          </a:p>
        </p:txBody>
      </p:sp>
    </p:spTree>
    <p:extLst>
      <p:ext uri="{BB962C8B-B14F-4D97-AF65-F5344CB8AC3E}">
        <p14:creationId xmlns:p14="http://schemas.microsoft.com/office/powerpoint/2010/main" val="5196361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64</a:t>
            </a:fld>
            <a:endParaRPr lang="nl-NL" altLang="nl-NL"/>
          </a:p>
        </p:txBody>
      </p:sp>
    </p:spTree>
    <p:extLst>
      <p:ext uri="{BB962C8B-B14F-4D97-AF65-F5344CB8AC3E}">
        <p14:creationId xmlns:p14="http://schemas.microsoft.com/office/powerpoint/2010/main" val="18592349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65</a:t>
            </a:fld>
            <a:endParaRPr lang="nl-NL" altLang="nl-NL"/>
          </a:p>
        </p:txBody>
      </p:sp>
    </p:spTree>
    <p:extLst>
      <p:ext uri="{BB962C8B-B14F-4D97-AF65-F5344CB8AC3E}">
        <p14:creationId xmlns:p14="http://schemas.microsoft.com/office/powerpoint/2010/main" val="25803415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66</a:t>
            </a:fld>
            <a:endParaRPr lang="nl-NL" altLang="nl-NL"/>
          </a:p>
        </p:txBody>
      </p:sp>
    </p:spTree>
    <p:extLst>
      <p:ext uri="{BB962C8B-B14F-4D97-AF65-F5344CB8AC3E}">
        <p14:creationId xmlns:p14="http://schemas.microsoft.com/office/powerpoint/2010/main" val="9659699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67</a:t>
            </a:fld>
            <a:endParaRPr lang="nl-NL" altLang="nl-NL"/>
          </a:p>
        </p:txBody>
      </p:sp>
    </p:spTree>
    <p:extLst>
      <p:ext uri="{BB962C8B-B14F-4D97-AF65-F5344CB8AC3E}">
        <p14:creationId xmlns:p14="http://schemas.microsoft.com/office/powerpoint/2010/main" val="2577230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68</a:t>
            </a:fld>
            <a:endParaRPr lang="nl-NL" altLang="nl-NL"/>
          </a:p>
        </p:txBody>
      </p:sp>
    </p:spTree>
    <p:extLst>
      <p:ext uri="{BB962C8B-B14F-4D97-AF65-F5344CB8AC3E}">
        <p14:creationId xmlns:p14="http://schemas.microsoft.com/office/powerpoint/2010/main" val="16762376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69</a:t>
            </a:fld>
            <a:endParaRPr lang="nl-NL" altLang="nl-NL"/>
          </a:p>
        </p:txBody>
      </p:sp>
    </p:spTree>
    <p:extLst>
      <p:ext uri="{BB962C8B-B14F-4D97-AF65-F5344CB8AC3E}">
        <p14:creationId xmlns:p14="http://schemas.microsoft.com/office/powerpoint/2010/main" val="1344374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7</a:t>
            </a:fld>
            <a:endParaRPr lang="nl-NL" altLang="nl-NL"/>
          </a:p>
        </p:txBody>
      </p:sp>
    </p:spTree>
    <p:extLst>
      <p:ext uri="{BB962C8B-B14F-4D97-AF65-F5344CB8AC3E}">
        <p14:creationId xmlns:p14="http://schemas.microsoft.com/office/powerpoint/2010/main" val="194913069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70</a:t>
            </a:fld>
            <a:endParaRPr lang="nl-NL" altLang="nl-NL"/>
          </a:p>
        </p:txBody>
      </p:sp>
    </p:spTree>
    <p:extLst>
      <p:ext uri="{BB962C8B-B14F-4D97-AF65-F5344CB8AC3E}">
        <p14:creationId xmlns:p14="http://schemas.microsoft.com/office/powerpoint/2010/main" val="26804122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71</a:t>
            </a:fld>
            <a:endParaRPr lang="nl-NL" altLang="nl-NL"/>
          </a:p>
        </p:txBody>
      </p:sp>
    </p:spTree>
    <p:extLst>
      <p:ext uri="{BB962C8B-B14F-4D97-AF65-F5344CB8AC3E}">
        <p14:creationId xmlns:p14="http://schemas.microsoft.com/office/powerpoint/2010/main" val="19873127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72</a:t>
            </a:fld>
            <a:endParaRPr lang="nl-NL" altLang="nl-NL"/>
          </a:p>
        </p:txBody>
      </p:sp>
    </p:spTree>
    <p:extLst>
      <p:ext uri="{BB962C8B-B14F-4D97-AF65-F5344CB8AC3E}">
        <p14:creationId xmlns:p14="http://schemas.microsoft.com/office/powerpoint/2010/main" val="3372399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73</a:t>
            </a:fld>
            <a:endParaRPr lang="nl-NL" altLang="nl-NL"/>
          </a:p>
        </p:txBody>
      </p:sp>
    </p:spTree>
    <p:extLst>
      <p:ext uri="{BB962C8B-B14F-4D97-AF65-F5344CB8AC3E}">
        <p14:creationId xmlns:p14="http://schemas.microsoft.com/office/powerpoint/2010/main" val="6206841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74</a:t>
            </a:fld>
            <a:endParaRPr lang="nl-NL" altLang="nl-NL"/>
          </a:p>
        </p:txBody>
      </p:sp>
    </p:spTree>
    <p:extLst>
      <p:ext uri="{BB962C8B-B14F-4D97-AF65-F5344CB8AC3E}">
        <p14:creationId xmlns:p14="http://schemas.microsoft.com/office/powerpoint/2010/main" val="33044604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75</a:t>
            </a:fld>
            <a:endParaRPr lang="nl-NL" altLang="nl-NL"/>
          </a:p>
        </p:txBody>
      </p:sp>
    </p:spTree>
    <p:extLst>
      <p:ext uri="{BB962C8B-B14F-4D97-AF65-F5344CB8AC3E}">
        <p14:creationId xmlns:p14="http://schemas.microsoft.com/office/powerpoint/2010/main" val="30284988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76</a:t>
            </a:fld>
            <a:endParaRPr lang="nl-NL" altLang="nl-NL"/>
          </a:p>
        </p:txBody>
      </p:sp>
    </p:spTree>
    <p:extLst>
      <p:ext uri="{BB962C8B-B14F-4D97-AF65-F5344CB8AC3E}">
        <p14:creationId xmlns:p14="http://schemas.microsoft.com/office/powerpoint/2010/main" val="2234781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8</a:t>
            </a:fld>
            <a:endParaRPr lang="nl-NL" altLang="nl-NL"/>
          </a:p>
        </p:txBody>
      </p:sp>
    </p:spTree>
    <p:extLst>
      <p:ext uri="{BB962C8B-B14F-4D97-AF65-F5344CB8AC3E}">
        <p14:creationId xmlns:p14="http://schemas.microsoft.com/office/powerpoint/2010/main" val="357344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D7DFD6-6D6B-44BC-954B-CB478D9C85FD}" type="slidenum">
              <a:rPr lang="nl-NL" altLang="nl-NL" smtClean="0"/>
              <a:pPr/>
              <a:t>9</a:t>
            </a:fld>
            <a:endParaRPr lang="nl-NL" altLang="nl-NL"/>
          </a:p>
        </p:txBody>
      </p:sp>
    </p:spTree>
    <p:extLst>
      <p:ext uri="{BB962C8B-B14F-4D97-AF65-F5344CB8AC3E}">
        <p14:creationId xmlns:p14="http://schemas.microsoft.com/office/powerpoint/2010/main" val="3129457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VC Startdia">
    <p:spTree>
      <p:nvGrpSpPr>
        <p:cNvPr id="1" name=""/>
        <p:cNvGrpSpPr/>
        <p:nvPr/>
      </p:nvGrpSpPr>
      <p:grpSpPr>
        <a:xfrm>
          <a:off x="0" y="0"/>
          <a:ext cx="0" cy="0"/>
          <a:chOff x="0" y="0"/>
          <a:chExt cx="0" cy="0"/>
        </a:xfrm>
      </p:grpSpPr>
      <p:sp>
        <p:nvSpPr>
          <p:cNvPr id="5" name="Tekstvak 10"/>
          <p:cNvSpPr txBox="1">
            <a:spLocks noChangeArrowheads="1"/>
          </p:cNvSpPr>
          <p:nvPr/>
        </p:nvSpPr>
        <p:spPr bwMode="auto">
          <a:xfrm>
            <a:off x="350838" y="6324600"/>
            <a:ext cx="635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fld id="{8E6C329E-BB9B-4B3D-90E8-2165A257F90C}" type="slidenum">
              <a:rPr lang="nl-NL" altLang="nl-NL" sz="1000">
                <a:solidFill>
                  <a:schemeClr val="bg1"/>
                </a:solidFill>
              </a:rPr>
              <a:pPr eaLnBrk="1" hangingPunct="1"/>
              <a:t>‹nr.›</a:t>
            </a:fld>
            <a:endParaRPr lang="nl-NL" altLang="nl-NL" sz="1000">
              <a:solidFill>
                <a:schemeClr val="bg1"/>
              </a:solidFill>
            </a:endParaRPr>
          </a:p>
        </p:txBody>
      </p:sp>
      <p:pic>
        <p:nvPicPr>
          <p:cNvPr id="6" name="Afbeelding 2" descr="logo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843463"/>
            <a:ext cx="9153525"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jdelijke aanduiding voor afbeelding 17"/>
          <p:cNvSpPr>
            <a:spLocks noGrp="1"/>
          </p:cNvSpPr>
          <p:nvPr>
            <p:ph type="pic" sz="quarter" idx="11"/>
          </p:nvPr>
        </p:nvSpPr>
        <p:spPr>
          <a:xfrm>
            <a:off x="0" y="0"/>
            <a:ext cx="9153137" cy="4849186"/>
          </a:xfrm>
          <a:prstGeom prst="rect">
            <a:avLst/>
          </a:prstGeom>
        </p:spPr>
        <p:txBody>
          <a:bodyPr vert="horz"/>
          <a:lstStyle/>
          <a:p>
            <a:pPr lvl="0"/>
            <a:r>
              <a:rPr lang="nl-NL" noProof="0" dirty="0"/>
              <a:t>Klik op het pictogram als u een afbeelding wilt toevoegen</a:t>
            </a:r>
          </a:p>
        </p:txBody>
      </p:sp>
      <p:sp>
        <p:nvSpPr>
          <p:cNvPr id="7" name="Tijdelijke aanduiding voor titel 1"/>
          <p:cNvSpPr>
            <a:spLocks noGrp="1"/>
          </p:cNvSpPr>
          <p:nvPr>
            <p:ph type="title"/>
          </p:nvPr>
        </p:nvSpPr>
        <p:spPr bwMode="auto">
          <a:xfrm>
            <a:off x="457200" y="5176393"/>
            <a:ext cx="8229600" cy="76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nSpc>
                <a:spcPts val="3000"/>
              </a:lnSpc>
              <a:defRPr cap="all" baseline="0">
                <a:solidFill>
                  <a:schemeClr val="bg1"/>
                </a:solidFill>
              </a:defRPr>
            </a:lvl1pPr>
          </a:lstStyle>
          <a:p>
            <a:pPr lvl="0"/>
            <a:r>
              <a:rPr lang="nl-NL"/>
              <a:t>Klik om de stijl te bewerken</a:t>
            </a:r>
            <a:endParaRPr lang="nl-NL" dirty="0"/>
          </a:p>
        </p:txBody>
      </p:sp>
      <p:sp>
        <p:nvSpPr>
          <p:cNvPr id="16" name="Tijdelijke aanduiding voor tekst 15"/>
          <p:cNvSpPr>
            <a:spLocks noGrp="1"/>
          </p:cNvSpPr>
          <p:nvPr>
            <p:ph type="body" sz="quarter" idx="10"/>
          </p:nvPr>
        </p:nvSpPr>
        <p:spPr>
          <a:xfrm>
            <a:off x="457200" y="6246818"/>
            <a:ext cx="2717800" cy="360363"/>
          </a:xfrm>
          <a:prstGeom prst="rect">
            <a:avLst/>
          </a:prstGeom>
        </p:spPr>
        <p:txBody>
          <a:bodyPr vert="horz" lIns="0" tIns="0" rIns="0" bIns="0"/>
          <a:lstStyle>
            <a:lvl1pPr>
              <a:defRPr sz="1000">
                <a:solidFill>
                  <a:schemeClr val="bg1"/>
                </a:solidFill>
              </a:defRPr>
            </a:lvl1pPr>
          </a:lstStyle>
          <a:p>
            <a:pPr lvl="0"/>
            <a:r>
              <a:rPr lang="nl-NL"/>
              <a:t>Klik om de modelstijlen te bewerken</a:t>
            </a:r>
          </a:p>
        </p:txBody>
      </p:sp>
    </p:spTree>
    <p:extLst>
      <p:ext uri="{BB962C8B-B14F-4D97-AF65-F5344CB8AC3E}">
        <p14:creationId xmlns:p14="http://schemas.microsoft.com/office/powerpoint/2010/main" val="3574253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VC Achterzijde">
    <p:spTree>
      <p:nvGrpSpPr>
        <p:cNvPr id="1" name=""/>
        <p:cNvGrpSpPr/>
        <p:nvPr/>
      </p:nvGrpSpPr>
      <p:grpSpPr>
        <a:xfrm>
          <a:off x="0" y="0"/>
          <a:ext cx="0" cy="0"/>
          <a:chOff x="0" y="0"/>
          <a:chExt cx="0" cy="0"/>
        </a:xfrm>
      </p:grpSpPr>
      <p:pic>
        <p:nvPicPr>
          <p:cNvPr id="4" name="Afbeelding 1" descr="logo3.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598613"/>
            <a:ext cx="9153525" cy="527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jdelijke aanduiding voor titel 1"/>
          <p:cNvSpPr>
            <a:spLocks noGrp="1"/>
          </p:cNvSpPr>
          <p:nvPr>
            <p:ph type="title"/>
          </p:nvPr>
        </p:nvSpPr>
        <p:spPr bwMode="auto">
          <a:xfrm>
            <a:off x="457200" y="465150"/>
            <a:ext cx="8229600" cy="76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nSpc>
                <a:spcPts val="3000"/>
              </a:lnSpc>
              <a:defRPr cap="all"/>
            </a:lvl1pPr>
          </a:lstStyle>
          <a:p>
            <a:pPr lvl="0"/>
            <a:r>
              <a:rPr lang="nl-NL"/>
              <a:t>Klik om de stijl te bewerken</a:t>
            </a:r>
            <a:endParaRPr lang="nl-NL" dirty="0"/>
          </a:p>
        </p:txBody>
      </p:sp>
      <p:sp>
        <p:nvSpPr>
          <p:cNvPr id="5" name="Tijdelijke aanduiding voor tekst 4"/>
          <p:cNvSpPr>
            <a:spLocks noGrp="1"/>
          </p:cNvSpPr>
          <p:nvPr>
            <p:ph type="body" sz="quarter" idx="10"/>
          </p:nvPr>
        </p:nvSpPr>
        <p:spPr>
          <a:xfrm>
            <a:off x="457200" y="3728581"/>
            <a:ext cx="3476005" cy="947538"/>
          </a:xfrm>
          <a:prstGeom prst="rect">
            <a:avLst/>
          </a:prstGeom>
        </p:spPr>
        <p:txBody>
          <a:bodyPr vert="horz" lIns="0" tIns="0" rIns="0" bIns="0"/>
          <a:lstStyle>
            <a:lvl1pPr>
              <a:defRPr b="1" i="0">
                <a:solidFill>
                  <a:schemeClr val="bg1"/>
                </a:solidFill>
              </a:defRPr>
            </a:lvl1pPr>
          </a:lstStyle>
          <a:p>
            <a:pPr lvl="0"/>
            <a:r>
              <a:rPr lang="nl-NL"/>
              <a:t>Klik om de modelstijlen te bewerken</a:t>
            </a:r>
          </a:p>
        </p:txBody>
      </p:sp>
    </p:spTree>
    <p:extLst>
      <p:ext uri="{BB962C8B-B14F-4D97-AF65-F5344CB8AC3E}">
        <p14:creationId xmlns:p14="http://schemas.microsoft.com/office/powerpoint/2010/main" val="1711949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VC Inhoud">
    <p:spTree>
      <p:nvGrpSpPr>
        <p:cNvPr id="1" name=""/>
        <p:cNvGrpSpPr/>
        <p:nvPr/>
      </p:nvGrpSpPr>
      <p:grpSpPr>
        <a:xfrm>
          <a:off x="0" y="0"/>
          <a:ext cx="0" cy="0"/>
          <a:chOff x="0" y="0"/>
          <a:chExt cx="0" cy="0"/>
        </a:xfrm>
      </p:grpSpPr>
      <p:pic>
        <p:nvPicPr>
          <p:cNvPr id="4" name="Afbeelding 1" descr="1.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945188"/>
            <a:ext cx="91535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10"/>
          <p:cNvSpPr txBox="1">
            <a:spLocks noChangeArrowheads="1"/>
          </p:cNvSpPr>
          <p:nvPr/>
        </p:nvSpPr>
        <p:spPr bwMode="auto">
          <a:xfrm>
            <a:off x="350838" y="6324600"/>
            <a:ext cx="635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fld id="{2281562E-D3AD-4A72-B3FC-B7E3690A80F8}" type="slidenum">
              <a:rPr lang="nl-NL" altLang="nl-NL" sz="1000">
                <a:solidFill>
                  <a:schemeClr val="bg1"/>
                </a:solidFill>
              </a:rPr>
              <a:pPr eaLnBrk="1" hangingPunct="1"/>
              <a:t>‹nr.›</a:t>
            </a:fld>
            <a:endParaRPr lang="nl-NL" altLang="nl-NL" sz="1000">
              <a:solidFill>
                <a:schemeClr val="bg1"/>
              </a:solidFill>
            </a:endParaRPr>
          </a:p>
        </p:txBody>
      </p:sp>
      <p:sp>
        <p:nvSpPr>
          <p:cNvPr id="7" name="Tijdelijke aanduiding voor titel 1"/>
          <p:cNvSpPr>
            <a:spLocks noGrp="1"/>
          </p:cNvSpPr>
          <p:nvPr>
            <p:ph type="title"/>
          </p:nvPr>
        </p:nvSpPr>
        <p:spPr bwMode="auto">
          <a:xfrm>
            <a:off x="457200" y="465150"/>
            <a:ext cx="8229600" cy="76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nSpc>
                <a:spcPts val="3000"/>
              </a:lnSpc>
              <a:defRPr cap="all"/>
            </a:lvl1pPr>
          </a:lstStyle>
          <a:p>
            <a:pPr lvl="0"/>
            <a:r>
              <a:rPr lang="nl-NL"/>
              <a:t>Klik om de stijl te bewerken</a:t>
            </a:r>
            <a:endParaRPr lang="nl-NL" dirty="0"/>
          </a:p>
        </p:txBody>
      </p:sp>
      <p:sp>
        <p:nvSpPr>
          <p:cNvPr id="11" name="Subtitel 2"/>
          <p:cNvSpPr>
            <a:spLocks noGrp="1"/>
          </p:cNvSpPr>
          <p:nvPr>
            <p:ph type="subTitle" idx="1"/>
          </p:nvPr>
        </p:nvSpPr>
        <p:spPr>
          <a:xfrm>
            <a:off x="457200" y="1566863"/>
            <a:ext cx="6450483" cy="4072468"/>
          </a:xfrm>
          <a:prstGeom prst="rect">
            <a:avLst/>
          </a:prstGeom>
        </p:spPr>
        <p:txBody>
          <a:bodyPr lIns="0" tIns="0" rIns="0" bIns="0" numCol="1" spcCol="0"/>
          <a:lstStyle>
            <a:lvl1pPr marL="0" indent="0" algn="l">
              <a:spcBef>
                <a:spcPts val="0"/>
              </a:spcBef>
              <a:buNone/>
              <a:defRPr sz="1400" b="1" i="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Tree>
    <p:extLst>
      <p:ext uri="{BB962C8B-B14F-4D97-AF65-F5344CB8AC3E}">
        <p14:creationId xmlns:p14="http://schemas.microsoft.com/office/powerpoint/2010/main" val="3723389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VC basis tekst">
    <p:spTree>
      <p:nvGrpSpPr>
        <p:cNvPr id="1" name=""/>
        <p:cNvGrpSpPr/>
        <p:nvPr/>
      </p:nvGrpSpPr>
      <p:grpSpPr>
        <a:xfrm>
          <a:off x="0" y="0"/>
          <a:ext cx="0" cy="0"/>
          <a:chOff x="0" y="0"/>
          <a:chExt cx="0" cy="0"/>
        </a:xfrm>
      </p:grpSpPr>
      <p:pic>
        <p:nvPicPr>
          <p:cNvPr id="4" name="Afbeelding 1" descr="1.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945188"/>
            <a:ext cx="91535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10"/>
          <p:cNvSpPr txBox="1">
            <a:spLocks noChangeArrowheads="1"/>
          </p:cNvSpPr>
          <p:nvPr/>
        </p:nvSpPr>
        <p:spPr bwMode="auto">
          <a:xfrm>
            <a:off x="8663940" y="6566216"/>
            <a:ext cx="635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fld id="{465D2B05-6679-420C-80A4-C2925A003273}" type="slidenum">
              <a:rPr lang="nl-NL" altLang="nl-NL" sz="1000">
                <a:solidFill>
                  <a:schemeClr val="bg1"/>
                </a:solidFill>
              </a:rPr>
              <a:pPr eaLnBrk="1" hangingPunct="1"/>
              <a:t>‹nr.›</a:t>
            </a:fld>
            <a:endParaRPr lang="nl-NL" altLang="nl-NL" sz="1000" dirty="0">
              <a:solidFill>
                <a:schemeClr val="bg1"/>
              </a:solidFill>
            </a:endParaRPr>
          </a:p>
        </p:txBody>
      </p:sp>
      <p:sp>
        <p:nvSpPr>
          <p:cNvPr id="7" name="Tijdelijke aanduiding voor titel 1"/>
          <p:cNvSpPr>
            <a:spLocks noGrp="1"/>
          </p:cNvSpPr>
          <p:nvPr>
            <p:ph type="title"/>
          </p:nvPr>
        </p:nvSpPr>
        <p:spPr bwMode="auto">
          <a:xfrm>
            <a:off x="457200" y="465150"/>
            <a:ext cx="8229600" cy="76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nSpc>
                <a:spcPts val="3000"/>
              </a:lnSpc>
              <a:defRPr cap="all"/>
            </a:lvl1pPr>
          </a:lstStyle>
          <a:p>
            <a:pPr lvl="0"/>
            <a:r>
              <a:rPr lang="nl-NL"/>
              <a:t>Klik om de stijl te bewerken</a:t>
            </a:r>
            <a:endParaRPr lang="nl-NL" dirty="0"/>
          </a:p>
        </p:txBody>
      </p:sp>
      <p:sp>
        <p:nvSpPr>
          <p:cNvPr id="11" name="Subtitel 2"/>
          <p:cNvSpPr>
            <a:spLocks noGrp="1"/>
          </p:cNvSpPr>
          <p:nvPr>
            <p:ph type="subTitle" idx="1"/>
          </p:nvPr>
        </p:nvSpPr>
        <p:spPr>
          <a:xfrm>
            <a:off x="457200" y="1566333"/>
            <a:ext cx="8229600" cy="4072468"/>
          </a:xfrm>
          <a:prstGeom prst="rect">
            <a:avLst/>
          </a:prstGeom>
        </p:spPr>
        <p:txBody>
          <a:bodyPr lIns="0" tIns="0" rIns="0" bIns="0" numCol="2" spcCol="180000"/>
          <a:lstStyle>
            <a:lvl1pPr marL="0" indent="0" algn="l">
              <a:spcBef>
                <a:spcPts val="0"/>
              </a:spcBef>
              <a:buNone/>
              <a:defRPr>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Tree>
    <p:extLst>
      <p:ext uri="{BB962C8B-B14F-4D97-AF65-F5344CB8AC3E}">
        <p14:creationId xmlns:p14="http://schemas.microsoft.com/office/powerpoint/2010/main" val="2772885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VC basis tekst 2 kolom los">
    <p:spTree>
      <p:nvGrpSpPr>
        <p:cNvPr id="1" name=""/>
        <p:cNvGrpSpPr/>
        <p:nvPr/>
      </p:nvGrpSpPr>
      <p:grpSpPr>
        <a:xfrm>
          <a:off x="0" y="0"/>
          <a:ext cx="0" cy="0"/>
          <a:chOff x="0" y="0"/>
          <a:chExt cx="0" cy="0"/>
        </a:xfrm>
      </p:grpSpPr>
      <p:pic>
        <p:nvPicPr>
          <p:cNvPr id="5" name="Afbeelding 1" descr="1.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945188"/>
            <a:ext cx="91535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10"/>
          <p:cNvSpPr txBox="1">
            <a:spLocks noChangeArrowheads="1"/>
          </p:cNvSpPr>
          <p:nvPr/>
        </p:nvSpPr>
        <p:spPr bwMode="auto">
          <a:xfrm>
            <a:off x="350838" y="6324600"/>
            <a:ext cx="635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fld id="{87D56F00-ADBE-4652-A249-49BC19200FF8}" type="slidenum">
              <a:rPr lang="nl-NL" altLang="nl-NL" sz="1000">
                <a:solidFill>
                  <a:schemeClr val="bg1"/>
                </a:solidFill>
              </a:rPr>
              <a:pPr eaLnBrk="1" hangingPunct="1"/>
              <a:t>‹nr.›</a:t>
            </a:fld>
            <a:endParaRPr lang="nl-NL" altLang="nl-NL" sz="1000">
              <a:solidFill>
                <a:schemeClr val="bg1"/>
              </a:solidFill>
            </a:endParaRPr>
          </a:p>
        </p:txBody>
      </p:sp>
      <p:sp>
        <p:nvSpPr>
          <p:cNvPr id="7" name="Tijdelijke aanduiding voor titel 1"/>
          <p:cNvSpPr>
            <a:spLocks noGrp="1"/>
          </p:cNvSpPr>
          <p:nvPr>
            <p:ph type="title"/>
          </p:nvPr>
        </p:nvSpPr>
        <p:spPr bwMode="auto">
          <a:xfrm>
            <a:off x="457200" y="465150"/>
            <a:ext cx="8229600" cy="76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nSpc>
                <a:spcPts val="3000"/>
              </a:lnSpc>
              <a:defRPr cap="all"/>
            </a:lvl1pPr>
          </a:lstStyle>
          <a:p>
            <a:pPr lvl="0"/>
            <a:r>
              <a:rPr lang="nl-NL"/>
              <a:t>Klik om de stijl te bewerken</a:t>
            </a:r>
            <a:endParaRPr lang="nl-NL" dirty="0"/>
          </a:p>
        </p:txBody>
      </p:sp>
      <p:sp>
        <p:nvSpPr>
          <p:cNvPr id="11" name="Subtitel 2"/>
          <p:cNvSpPr>
            <a:spLocks noGrp="1"/>
          </p:cNvSpPr>
          <p:nvPr>
            <p:ph type="subTitle" idx="1"/>
          </p:nvPr>
        </p:nvSpPr>
        <p:spPr>
          <a:xfrm>
            <a:off x="457200" y="1566333"/>
            <a:ext cx="4032000" cy="4072468"/>
          </a:xfrm>
          <a:prstGeom prst="rect">
            <a:avLst/>
          </a:prstGeom>
        </p:spPr>
        <p:txBody>
          <a:bodyPr lIns="0" tIns="0" rIns="0" bIns="0" numCol="1" spcCol="0"/>
          <a:lstStyle>
            <a:lvl1pPr marL="0" indent="0" algn="l">
              <a:spcBef>
                <a:spcPts val="0"/>
              </a:spcBef>
              <a:buNone/>
              <a:defRPr>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3" name="Tijdelijke aanduiding voor tekst 2"/>
          <p:cNvSpPr>
            <a:spLocks noGrp="1"/>
          </p:cNvSpPr>
          <p:nvPr>
            <p:ph type="body" sz="quarter" idx="10"/>
          </p:nvPr>
        </p:nvSpPr>
        <p:spPr>
          <a:xfrm>
            <a:off x="4669081" y="1566863"/>
            <a:ext cx="4017719" cy="4071937"/>
          </a:xfrm>
          <a:prstGeom prst="rect">
            <a:avLst/>
          </a:prstGeom>
        </p:spPr>
        <p:txBody>
          <a:bodyPr vert="horz" lIns="0" tIns="0" rIns="0" bIns="0"/>
          <a:lstStyle>
            <a:lvl1pPr marL="0" indent="0">
              <a:spcBef>
                <a:spcPts val="0"/>
              </a:spcBef>
              <a:defRPr>
                <a:solidFill>
                  <a:srgbClr val="666666"/>
                </a:solidFill>
              </a:defRPr>
            </a:lvl1pPr>
          </a:lstStyle>
          <a:p>
            <a:pPr lvl="0"/>
            <a:r>
              <a:rPr lang="nl-NL"/>
              <a:t>Klik om de modelstijlen te bewerken</a:t>
            </a:r>
          </a:p>
        </p:txBody>
      </p:sp>
    </p:spTree>
    <p:extLst>
      <p:ext uri="{BB962C8B-B14F-4D97-AF65-F5344CB8AC3E}">
        <p14:creationId xmlns:p14="http://schemas.microsoft.com/office/powerpoint/2010/main" val="316315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VC Tabel">
    <p:spTree>
      <p:nvGrpSpPr>
        <p:cNvPr id="1" name=""/>
        <p:cNvGrpSpPr/>
        <p:nvPr/>
      </p:nvGrpSpPr>
      <p:grpSpPr>
        <a:xfrm>
          <a:off x="0" y="0"/>
          <a:ext cx="0" cy="0"/>
          <a:chOff x="0" y="0"/>
          <a:chExt cx="0" cy="0"/>
        </a:xfrm>
      </p:grpSpPr>
      <p:pic>
        <p:nvPicPr>
          <p:cNvPr id="4" name="Afbeelding 1" descr="1.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945188"/>
            <a:ext cx="91535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10"/>
          <p:cNvSpPr txBox="1">
            <a:spLocks noChangeArrowheads="1"/>
          </p:cNvSpPr>
          <p:nvPr/>
        </p:nvSpPr>
        <p:spPr bwMode="auto">
          <a:xfrm>
            <a:off x="350838" y="6324600"/>
            <a:ext cx="635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fld id="{AF0E44CE-2014-48CE-B57E-F022DB6D4393}" type="slidenum">
              <a:rPr lang="nl-NL" altLang="nl-NL" sz="1000">
                <a:solidFill>
                  <a:schemeClr val="bg1"/>
                </a:solidFill>
              </a:rPr>
              <a:pPr eaLnBrk="1" hangingPunct="1"/>
              <a:t>‹nr.›</a:t>
            </a:fld>
            <a:endParaRPr lang="nl-NL" altLang="nl-NL" sz="1000">
              <a:solidFill>
                <a:schemeClr val="bg1"/>
              </a:solidFill>
            </a:endParaRPr>
          </a:p>
        </p:txBody>
      </p:sp>
      <p:sp>
        <p:nvSpPr>
          <p:cNvPr id="7" name="Tijdelijke aanduiding voor titel 1"/>
          <p:cNvSpPr>
            <a:spLocks noGrp="1"/>
          </p:cNvSpPr>
          <p:nvPr>
            <p:ph type="title"/>
          </p:nvPr>
        </p:nvSpPr>
        <p:spPr bwMode="auto">
          <a:xfrm>
            <a:off x="457200" y="465150"/>
            <a:ext cx="8229600" cy="76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nSpc>
                <a:spcPts val="3000"/>
              </a:lnSpc>
              <a:defRPr cap="all"/>
            </a:lvl1pPr>
          </a:lstStyle>
          <a:p>
            <a:pPr lvl="0"/>
            <a:r>
              <a:rPr lang="nl-NL"/>
              <a:t>Klik om de stijl te bewerken</a:t>
            </a:r>
            <a:endParaRPr lang="nl-NL" dirty="0"/>
          </a:p>
        </p:txBody>
      </p:sp>
      <p:sp>
        <p:nvSpPr>
          <p:cNvPr id="3" name="Tijdelijke aanduiding voor tabel 2"/>
          <p:cNvSpPr>
            <a:spLocks noGrp="1"/>
          </p:cNvSpPr>
          <p:nvPr>
            <p:ph type="tbl" sz="quarter" idx="10"/>
          </p:nvPr>
        </p:nvSpPr>
        <p:spPr>
          <a:xfrm>
            <a:off x="457200" y="1617663"/>
            <a:ext cx="8229600" cy="3973512"/>
          </a:xfrm>
          <a:prstGeom prst="rect">
            <a:avLst/>
          </a:prstGeom>
        </p:spPr>
        <p:txBody>
          <a:bodyPr vert="horz"/>
          <a:lstStyle/>
          <a:p>
            <a:pPr lvl="0"/>
            <a:r>
              <a:rPr lang="nl-NL" noProof="0" dirty="0"/>
              <a:t>Klik op het pictogram als u een tabel wilt toevoegen</a:t>
            </a:r>
          </a:p>
        </p:txBody>
      </p:sp>
    </p:spTree>
    <p:extLst>
      <p:ext uri="{BB962C8B-B14F-4D97-AF65-F5344CB8AC3E}">
        <p14:creationId xmlns:p14="http://schemas.microsoft.com/office/powerpoint/2010/main" val="1304023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VC Quote">
    <p:spTree>
      <p:nvGrpSpPr>
        <p:cNvPr id="1" name=""/>
        <p:cNvGrpSpPr/>
        <p:nvPr/>
      </p:nvGrpSpPr>
      <p:grpSpPr>
        <a:xfrm>
          <a:off x="0" y="0"/>
          <a:ext cx="0" cy="0"/>
          <a:chOff x="0" y="0"/>
          <a:chExt cx="0" cy="0"/>
        </a:xfrm>
      </p:grpSpPr>
      <p:pic>
        <p:nvPicPr>
          <p:cNvPr id="4" name="Afbeelding 1" descr="1.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945188"/>
            <a:ext cx="91535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jdelijke aanduiding voor afbeelding 5"/>
          <p:cNvSpPr>
            <a:spLocks noGrp="1"/>
          </p:cNvSpPr>
          <p:nvPr>
            <p:ph type="pic" sz="quarter" idx="10"/>
          </p:nvPr>
        </p:nvSpPr>
        <p:spPr>
          <a:xfrm>
            <a:off x="0" y="0"/>
            <a:ext cx="9153137" cy="5945188"/>
          </a:xfrm>
          <a:prstGeom prst="rect">
            <a:avLst/>
          </a:prstGeom>
        </p:spPr>
        <p:txBody>
          <a:bodyPr vert="horz"/>
          <a:lstStyle/>
          <a:p>
            <a:pPr lvl="0"/>
            <a:r>
              <a:rPr lang="nl-NL" noProof="0" dirty="0"/>
              <a:t>Klik op het pictogram als u een afbeelding wilt toevoegen</a:t>
            </a:r>
          </a:p>
        </p:txBody>
      </p:sp>
      <p:sp>
        <p:nvSpPr>
          <p:cNvPr id="9" name="Tijdelijke aanduiding voor tekst 8"/>
          <p:cNvSpPr>
            <a:spLocks noGrp="1"/>
          </p:cNvSpPr>
          <p:nvPr>
            <p:ph type="body" sz="quarter" idx="11"/>
          </p:nvPr>
        </p:nvSpPr>
        <p:spPr>
          <a:xfrm>
            <a:off x="3462337" y="4309775"/>
            <a:ext cx="5691188" cy="1635413"/>
          </a:xfrm>
          <a:prstGeom prst="rect">
            <a:avLst/>
          </a:prstGeom>
          <a:solidFill>
            <a:schemeClr val="bg1">
              <a:alpha val="88000"/>
            </a:schemeClr>
          </a:solidFill>
        </p:spPr>
        <p:txBody>
          <a:bodyPr vert="horz" lIns="180000" tIns="180000" rIns="180000" bIns="180000"/>
          <a:lstStyle>
            <a:lvl1pPr marL="0" indent="0" algn="r">
              <a:lnSpc>
                <a:spcPts val="1800"/>
              </a:lnSpc>
              <a:spcBef>
                <a:spcPts val="0"/>
              </a:spcBef>
              <a:spcAft>
                <a:spcPts val="0"/>
              </a:spcAft>
              <a:defRPr sz="1400" b="0" i="1" baseline="0">
                <a:latin typeface="Times New Roman"/>
              </a:defRPr>
            </a:lvl1pPr>
          </a:lstStyle>
          <a:p>
            <a:pPr lvl="0"/>
            <a:r>
              <a:rPr lang="nl-NL"/>
              <a:t>Klik om de modelstijlen te bewerken</a:t>
            </a:r>
          </a:p>
        </p:txBody>
      </p:sp>
      <p:sp>
        <p:nvSpPr>
          <p:cNvPr id="7" name="Tekstvak 10"/>
          <p:cNvSpPr txBox="1">
            <a:spLocks noChangeArrowheads="1"/>
          </p:cNvSpPr>
          <p:nvPr userDrawn="1"/>
        </p:nvSpPr>
        <p:spPr bwMode="auto">
          <a:xfrm>
            <a:off x="8646160" y="6563042"/>
            <a:ext cx="635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fld id="{AC0EDBEB-8573-43A6-8851-5BE1AAE84C08}" type="slidenum">
              <a:rPr lang="nl-NL" altLang="nl-NL" sz="1000">
                <a:solidFill>
                  <a:schemeClr val="bg1"/>
                </a:solidFill>
              </a:rPr>
              <a:pPr eaLnBrk="1" hangingPunct="1"/>
              <a:t>‹nr.›</a:t>
            </a:fld>
            <a:endParaRPr lang="nl-NL" altLang="nl-NL" sz="1000" dirty="0">
              <a:solidFill>
                <a:schemeClr val="bg1"/>
              </a:solidFill>
            </a:endParaRPr>
          </a:p>
        </p:txBody>
      </p:sp>
    </p:spTree>
    <p:extLst>
      <p:ext uri="{BB962C8B-B14F-4D97-AF65-F5344CB8AC3E}">
        <p14:creationId xmlns:p14="http://schemas.microsoft.com/office/powerpoint/2010/main" val="11387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VC basis tekst + foto">
    <p:spTree>
      <p:nvGrpSpPr>
        <p:cNvPr id="1" name=""/>
        <p:cNvGrpSpPr/>
        <p:nvPr/>
      </p:nvGrpSpPr>
      <p:grpSpPr>
        <a:xfrm>
          <a:off x="0" y="0"/>
          <a:ext cx="0" cy="0"/>
          <a:chOff x="0" y="0"/>
          <a:chExt cx="0" cy="0"/>
        </a:xfrm>
      </p:grpSpPr>
      <p:pic>
        <p:nvPicPr>
          <p:cNvPr id="5" name="Afbeelding 1" descr="1.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945188"/>
            <a:ext cx="91535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10"/>
          <p:cNvSpPr txBox="1">
            <a:spLocks noChangeArrowheads="1"/>
          </p:cNvSpPr>
          <p:nvPr/>
        </p:nvSpPr>
        <p:spPr bwMode="auto">
          <a:xfrm>
            <a:off x="350838" y="6324600"/>
            <a:ext cx="635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fld id="{0E1A6319-0436-40FE-9895-91FF84477314}" type="slidenum">
              <a:rPr lang="nl-NL" altLang="nl-NL" sz="1000">
                <a:solidFill>
                  <a:schemeClr val="bg1"/>
                </a:solidFill>
              </a:rPr>
              <a:pPr eaLnBrk="1" hangingPunct="1"/>
              <a:t>‹nr.›</a:t>
            </a:fld>
            <a:endParaRPr lang="nl-NL" altLang="nl-NL" sz="1000">
              <a:solidFill>
                <a:schemeClr val="bg1"/>
              </a:solidFill>
            </a:endParaRPr>
          </a:p>
        </p:txBody>
      </p:sp>
      <p:sp>
        <p:nvSpPr>
          <p:cNvPr id="7" name="Tijdelijke aanduiding voor titel 1"/>
          <p:cNvSpPr>
            <a:spLocks noGrp="1"/>
          </p:cNvSpPr>
          <p:nvPr>
            <p:ph type="title"/>
          </p:nvPr>
        </p:nvSpPr>
        <p:spPr bwMode="auto">
          <a:xfrm>
            <a:off x="457200" y="465150"/>
            <a:ext cx="8229600" cy="76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nSpc>
                <a:spcPts val="3000"/>
              </a:lnSpc>
              <a:defRPr cap="all"/>
            </a:lvl1pPr>
          </a:lstStyle>
          <a:p>
            <a:pPr lvl="0"/>
            <a:r>
              <a:rPr lang="nl-NL"/>
              <a:t>Klik om de stijl te bewerken</a:t>
            </a:r>
            <a:endParaRPr lang="nl-NL" dirty="0"/>
          </a:p>
        </p:txBody>
      </p:sp>
      <p:sp>
        <p:nvSpPr>
          <p:cNvPr id="11" name="Subtitel 2"/>
          <p:cNvSpPr>
            <a:spLocks noGrp="1"/>
          </p:cNvSpPr>
          <p:nvPr>
            <p:ph type="subTitle" idx="1"/>
          </p:nvPr>
        </p:nvSpPr>
        <p:spPr>
          <a:xfrm>
            <a:off x="457200" y="1566333"/>
            <a:ext cx="4032000" cy="4072468"/>
          </a:xfrm>
          <a:prstGeom prst="rect">
            <a:avLst/>
          </a:prstGeom>
        </p:spPr>
        <p:txBody>
          <a:bodyPr lIns="0" tIns="0" rIns="0" bIns="0" numCol="1" spcCol="0"/>
          <a:lstStyle>
            <a:lvl1pPr marL="0" indent="0" algn="l">
              <a:buNone/>
              <a:defRPr>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6" name="Tijdelijke aanduiding voor afbeelding 5"/>
          <p:cNvSpPr>
            <a:spLocks noGrp="1"/>
          </p:cNvSpPr>
          <p:nvPr>
            <p:ph type="pic" sz="quarter" idx="10"/>
          </p:nvPr>
        </p:nvSpPr>
        <p:spPr>
          <a:xfrm>
            <a:off x="4760913" y="1566863"/>
            <a:ext cx="4392612" cy="4071937"/>
          </a:xfrm>
          <a:prstGeom prst="rect">
            <a:avLst/>
          </a:prstGeom>
        </p:spPr>
        <p:txBody>
          <a:bodyPr vert="horz"/>
          <a:lstStyle/>
          <a:p>
            <a:pPr lvl="0"/>
            <a:r>
              <a:rPr lang="nl-NL" noProof="0" dirty="0"/>
              <a:t>Klik op het pictogram als u een afbeelding wilt toevoegen</a:t>
            </a:r>
          </a:p>
        </p:txBody>
      </p:sp>
    </p:spTree>
    <p:extLst>
      <p:ext uri="{BB962C8B-B14F-4D97-AF65-F5344CB8AC3E}">
        <p14:creationId xmlns:p14="http://schemas.microsoft.com/office/powerpoint/2010/main" val="446826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VC basis tekst + 4 fotos">
    <p:spTree>
      <p:nvGrpSpPr>
        <p:cNvPr id="1" name=""/>
        <p:cNvGrpSpPr/>
        <p:nvPr/>
      </p:nvGrpSpPr>
      <p:grpSpPr>
        <a:xfrm>
          <a:off x="0" y="0"/>
          <a:ext cx="0" cy="0"/>
          <a:chOff x="0" y="0"/>
          <a:chExt cx="0" cy="0"/>
        </a:xfrm>
      </p:grpSpPr>
      <p:pic>
        <p:nvPicPr>
          <p:cNvPr id="8" name="Afbeelding 1" descr="1.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945188"/>
            <a:ext cx="91535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vak 10"/>
          <p:cNvSpPr txBox="1">
            <a:spLocks noChangeArrowheads="1"/>
          </p:cNvSpPr>
          <p:nvPr/>
        </p:nvSpPr>
        <p:spPr bwMode="auto">
          <a:xfrm>
            <a:off x="350838" y="6324600"/>
            <a:ext cx="635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fld id="{A8279A77-300D-4421-BF93-6608E56101C1}" type="slidenum">
              <a:rPr lang="nl-NL" altLang="nl-NL" sz="1000">
                <a:solidFill>
                  <a:schemeClr val="bg1"/>
                </a:solidFill>
              </a:rPr>
              <a:pPr eaLnBrk="1" hangingPunct="1"/>
              <a:t>‹nr.›</a:t>
            </a:fld>
            <a:endParaRPr lang="nl-NL" altLang="nl-NL" sz="1000">
              <a:solidFill>
                <a:schemeClr val="bg1"/>
              </a:solidFill>
            </a:endParaRPr>
          </a:p>
        </p:txBody>
      </p:sp>
      <p:sp>
        <p:nvSpPr>
          <p:cNvPr id="7" name="Tijdelijke aanduiding voor titel 1"/>
          <p:cNvSpPr>
            <a:spLocks noGrp="1"/>
          </p:cNvSpPr>
          <p:nvPr>
            <p:ph type="title"/>
          </p:nvPr>
        </p:nvSpPr>
        <p:spPr bwMode="auto">
          <a:xfrm>
            <a:off x="457200" y="465150"/>
            <a:ext cx="8229600" cy="76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nSpc>
                <a:spcPts val="3000"/>
              </a:lnSpc>
              <a:defRPr cap="all"/>
            </a:lvl1pPr>
          </a:lstStyle>
          <a:p>
            <a:pPr lvl="0"/>
            <a:r>
              <a:rPr lang="nl-NL"/>
              <a:t>Klik om de stijl te bewerken</a:t>
            </a:r>
            <a:endParaRPr lang="nl-NL" dirty="0"/>
          </a:p>
        </p:txBody>
      </p:sp>
      <p:sp>
        <p:nvSpPr>
          <p:cNvPr id="11" name="Subtitel 2"/>
          <p:cNvSpPr>
            <a:spLocks noGrp="1"/>
          </p:cNvSpPr>
          <p:nvPr>
            <p:ph type="subTitle" idx="1"/>
          </p:nvPr>
        </p:nvSpPr>
        <p:spPr>
          <a:xfrm>
            <a:off x="457200" y="1566333"/>
            <a:ext cx="3608830" cy="4072468"/>
          </a:xfrm>
          <a:prstGeom prst="rect">
            <a:avLst/>
          </a:prstGeom>
        </p:spPr>
        <p:txBody>
          <a:bodyPr lIns="0" tIns="0" rIns="0" bIns="0" numCol="1" spcCol="0"/>
          <a:lstStyle>
            <a:lvl1pPr marL="0" indent="0" algn="l">
              <a:buNone/>
              <a:defRPr>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3" name="Tijdelijke aanduiding voor afbeelding 2"/>
          <p:cNvSpPr>
            <a:spLocks noGrp="1"/>
          </p:cNvSpPr>
          <p:nvPr>
            <p:ph type="pic" sz="quarter" idx="10"/>
          </p:nvPr>
        </p:nvSpPr>
        <p:spPr>
          <a:xfrm>
            <a:off x="6825449" y="1566334"/>
            <a:ext cx="2327688" cy="1795856"/>
          </a:xfrm>
          <a:prstGeom prst="rect">
            <a:avLst/>
          </a:prstGeom>
        </p:spPr>
        <p:txBody>
          <a:bodyPr vert="horz"/>
          <a:lstStyle/>
          <a:p>
            <a:pPr lvl="0"/>
            <a:r>
              <a:rPr lang="nl-NL" noProof="0" dirty="0"/>
              <a:t>Klik op het pictogram als u een afbeelding wilt toevoegen</a:t>
            </a:r>
          </a:p>
        </p:txBody>
      </p:sp>
      <p:sp>
        <p:nvSpPr>
          <p:cNvPr id="14" name="Tijdelijke aanduiding voor afbeelding 13"/>
          <p:cNvSpPr>
            <a:spLocks noGrp="1"/>
          </p:cNvSpPr>
          <p:nvPr>
            <p:ph type="pic" sz="quarter" idx="11"/>
          </p:nvPr>
        </p:nvSpPr>
        <p:spPr>
          <a:xfrm>
            <a:off x="4312850" y="1566863"/>
            <a:ext cx="2311400" cy="1795462"/>
          </a:xfrm>
          <a:prstGeom prst="rect">
            <a:avLst/>
          </a:prstGeom>
        </p:spPr>
        <p:txBody>
          <a:bodyPr vert="horz"/>
          <a:lstStyle/>
          <a:p>
            <a:pPr lvl="0"/>
            <a:r>
              <a:rPr lang="nl-NL" noProof="0" dirty="0"/>
              <a:t>Klik op het pictogram als u een afbeelding wilt toevoegen</a:t>
            </a:r>
          </a:p>
        </p:txBody>
      </p:sp>
      <p:sp>
        <p:nvSpPr>
          <p:cNvPr id="16" name="Tijdelijke aanduiding voor afbeelding 15"/>
          <p:cNvSpPr>
            <a:spLocks noGrp="1"/>
          </p:cNvSpPr>
          <p:nvPr>
            <p:ph type="pic" sz="quarter" idx="12"/>
          </p:nvPr>
        </p:nvSpPr>
        <p:spPr>
          <a:xfrm>
            <a:off x="4312850" y="3544888"/>
            <a:ext cx="2311400" cy="1781175"/>
          </a:xfrm>
          <a:prstGeom prst="rect">
            <a:avLst/>
          </a:prstGeom>
        </p:spPr>
        <p:txBody>
          <a:bodyPr vert="horz"/>
          <a:lstStyle/>
          <a:p>
            <a:pPr lvl="0"/>
            <a:r>
              <a:rPr lang="nl-NL" noProof="0" dirty="0"/>
              <a:t>Klik op het pictogram als u een afbeelding wilt toevoegen</a:t>
            </a:r>
          </a:p>
        </p:txBody>
      </p:sp>
      <p:sp>
        <p:nvSpPr>
          <p:cNvPr id="18" name="Tijdelijke aanduiding voor afbeelding 17"/>
          <p:cNvSpPr>
            <a:spLocks noGrp="1"/>
          </p:cNvSpPr>
          <p:nvPr>
            <p:ph type="pic" sz="quarter" idx="13"/>
          </p:nvPr>
        </p:nvSpPr>
        <p:spPr>
          <a:xfrm>
            <a:off x="6825862" y="3544888"/>
            <a:ext cx="2327275" cy="1781175"/>
          </a:xfrm>
          <a:prstGeom prst="rect">
            <a:avLst/>
          </a:prstGeom>
        </p:spPr>
        <p:txBody>
          <a:bodyPr vert="horz"/>
          <a:lstStyle/>
          <a:p>
            <a:pPr lvl="0"/>
            <a:r>
              <a:rPr lang="nl-NL" noProof="0" dirty="0"/>
              <a:t>Klik op het pictogram als u een afbeelding wilt toevoegen</a:t>
            </a:r>
          </a:p>
        </p:txBody>
      </p:sp>
    </p:spTree>
    <p:extLst>
      <p:ext uri="{BB962C8B-B14F-4D97-AF65-F5344CB8AC3E}">
        <p14:creationId xmlns:p14="http://schemas.microsoft.com/office/powerpoint/2010/main" val="862593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VC basis tekst + foto + bijschrift">
    <p:spTree>
      <p:nvGrpSpPr>
        <p:cNvPr id="1" name=""/>
        <p:cNvGrpSpPr/>
        <p:nvPr/>
      </p:nvGrpSpPr>
      <p:grpSpPr>
        <a:xfrm>
          <a:off x="0" y="0"/>
          <a:ext cx="0" cy="0"/>
          <a:chOff x="0" y="0"/>
          <a:chExt cx="0" cy="0"/>
        </a:xfrm>
      </p:grpSpPr>
      <p:pic>
        <p:nvPicPr>
          <p:cNvPr id="8" name="Afbeelding 1" descr="1.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945188"/>
            <a:ext cx="91535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vak 10"/>
          <p:cNvSpPr txBox="1">
            <a:spLocks noChangeArrowheads="1"/>
          </p:cNvSpPr>
          <p:nvPr/>
        </p:nvSpPr>
        <p:spPr bwMode="auto">
          <a:xfrm>
            <a:off x="350838" y="6324600"/>
            <a:ext cx="635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fld id="{EC06C6A5-443E-4D1A-B3D2-C35C2A9757DE}" type="slidenum">
              <a:rPr lang="nl-NL" altLang="nl-NL" sz="1000">
                <a:solidFill>
                  <a:schemeClr val="bg1"/>
                </a:solidFill>
              </a:rPr>
              <a:pPr eaLnBrk="1" hangingPunct="1"/>
              <a:t>‹nr.›</a:t>
            </a:fld>
            <a:endParaRPr lang="nl-NL" altLang="nl-NL" sz="1000">
              <a:solidFill>
                <a:schemeClr val="bg1"/>
              </a:solidFill>
            </a:endParaRPr>
          </a:p>
        </p:txBody>
      </p:sp>
      <p:sp>
        <p:nvSpPr>
          <p:cNvPr id="7" name="Tijdelijke aanduiding voor titel 1"/>
          <p:cNvSpPr>
            <a:spLocks noGrp="1"/>
          </p:cNvSpPr>
          <p:nvPr>
            <p:ph type="title"/>
          </p:nvPr>
        </p:nvSpPr>
        <p:spPr bwMode="auto">
          <a:xfrm>
            <a:off x="457200" y="465150"/>
            <a:ext cx="8229600" cy="76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nSpc>
                <a:spcPts val="3000"/>
              </a:lnSpc>
              <a:defRPr cap="all"/>
            </a:lvl1pPr>
          </a:lstStyle>
          <a:p>
            <a:pPr lvl="0"/>
            <a:r>
              <a:rPr lang="nl-NL"/>
              <a:t>Klik om de stijl te bewerken</a:t>
            </a:r>
            <a:endParaRPr lang="nl-NL" dirty="0"/>
          </a:p>
        </p:txBody>
      </p:sp>
      <p:sp>
        <p:nvSpPr>
          <p:cNvPr id="11" name="Subtitel 2"/>
          <p:cNvSpPr>
            <a:spLocks noGrp="1"/>
          </p:cNvSpPr>
          <p:nvPr>
            <p:ph type="subTitle" idx="1"/>
          </p:nvPr>
        </p:nvSpPr>
        <p:spPr>
          <a:xfrm>
            <a:off x="457200" y="1566333"/>
            <a:ext cx="4032000" cy="4072468"/>
          </a:xfrm>
          <a:prstGeom prst="rect">
            <a:avLst/>
          </a:prstGeom>
        </p:spPr>
        <p:txBody>
          <a:bodyPr lIns="0" tIns="0" rIns="0" bIns="0" numCol="1" spcCol="0"/>
          <a:lstStyle>
            <a:lvl1pPr marL="0" indent="0" algn="l">
              <a:buNone/>
              <a:defRPr>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6" name="Tijdelijke aanduiding voor afbeelding 5"/>
          <p:cNvSpPr>
            <a:spLocks noGrp="1"/>
          </p:cNvSpPr>
          <p:nvPr>
            <p:ph type="pic" sz="quarter" idx="10"/>
          </p:nvPr>
        </p:nvSpPr>
        <p:spPr>
          <a:xfrm>
            <a:off x="4760913" y="1566863"/>
            <a:ext cx="4392612" cy="3202331"/>
          </a:xfrm>
          <a:prstGeom prst="rect">
            <a:avLst/>
          </a:prstGeom>
        </p:spPr>
        <p:txBody>
          <a:bodyPr vert="horz"/>
          <a:lstStyle/>
          <a:p>
            <a:pPr lvl="0"/>
            <a:r>
              <a:rPr lang="nl-NL" noProof="0" dirty="0"/>
              <a:t>Klik op het pictogram als u een afbeelding wilt toevoegen</a:t>
            </a:r>
          </a:p>
        </p:txBody>
      </p:sp>
      <p:sp>
        <p:nvSpPr>
          <p:cNvPr id="3" name="Tijdelijke aanduiding voor tekst 2"/>
          <p:cNvSpPr>
            <a:spLocks noGrp="1"/>
          </p:cNvSpPr>
          <p:nvPr>
            <p:ph type="body" sz="quarter" idx="11"/>
          </p:nvPr>
        </p:nvSpPr>
        <p:spPr>
          <a:xfrm>
            <a:off x="4760913" y="4933950"/>
            <a:ext cx="3925887" cy="704850"/>
          </a:xfrm>
          <a:prstGeom prst="rect">
            <a:avLst/>
          </a:prstGeom>
        </p:spPr>
        <p:txBody>
          <a:bodyPr vert="horz" lIns="0" tIns="0" rIns="0" bIns="0"/>
          <a:lstStyle>
            <a:lvl1pPr marL="0" indent="0">
              <a:lnSpc>
                <a:spcPts val="1200"/>
              </a:lnSpc>
              <a:spcBef>
                <a:spcPts val="0"/>
              </a:spcBef>
              <a:defRPr sz="900">
                <a:solidFill>
                  <a:srgbClr val="666666"/>
                </a:solidFill>
              </a:defRPr>
            </a:lvl1pPr>
          </a:lstStyle>
          <a:p>
            <a:pPr lvl="0"/>
            <a:r>
              <a:rPr lang="nl-NL"/>
              <a:t>Klik om de modelstijlen te bewerken</a:t>
            </a:r>
          </a:p>
        </p:txBody>
      </p:sp>
    </p:spTree>
    <p:extLst>
      <p:ext uri="{BB962C8B-B14F-4D97-AF65-F5344CB8AC3E}">
        <p14:creationId xmlns:p14="http://schemas.microsoft.com/office/powerpoint/2010/main" val="233351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Lst>
  <p:txStyles>
    <p:titleStyle>
      <a:lvl1pPr algn="l" defTabSz="457200" rtl="0" eaLnBrk="1" fontAlgn="base" hangingPunct="1">
        <a:lnSpc>
          <a:spcPts val="2800"/>
        </a:lnSpc>
        <a:spcBef>
          <a:spcPct val="0"/>
        </a:spcBef>
        <a:spcAft>
          <a:spcPct val="0"/>
        </a:spcAft>
        <a:defRPr sz="2600" b="1" kern="1200">
          <a:solidFill>
            <a:schemeClr val="tx2"/>
          </a:solidFill>
          <a:latin typeface="+mj-lt"/>
          <a:ea typeface="ヒラギノ角ゴ Pro W3" charset="0"/>
          <a:cs typeface="ヒラギノ角ゴ Pro W3" charset="0"/>
        </a:defRPr>
      </a:lvl1pPr>
      <a:lvl2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2pPr>
      <a:lvl3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3pPr>
      <a:lvl4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4pPr>
      <a:lvl5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defTabSz="457200" rtl="0" eaLnBrk="1" fontAlgn="base" hangingPunct="1">
        <a:lnSpc>
          <a:spcPts val="1400"/>
        </a:lnSpc>
        <a:spcBef>
          <a:spcPct val="20000"/>
        </a:spcBef>
        <a:spcAft>
          <a:spcPct val="0"/>
        </a:spcAft>
        <a:buFont typeface="Arial" pitchFamily="34" charset="0"/>
        <a:defRPr sz="1100" kern="1200">
          <a:solidFill>
            <a:srgbClr val="262726"/>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27.jpeg"/><Relationship Id="rId7" Type="http://schemas.openxmlformats.org/officeDocument/2006/relationships/image" Target="../media/image11.jpeg"/><Relationship Id="rId12" Type="http://schemas.openxmlformats.org/officeDocument/2006/relationships/image" Target="../media/image32.jpeg"/><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image" Target="../media/image10.jpeg"/><Relationship Id="rId11" Type="http://schemas.openxmlformats.org/officeDocument/2006/relationships/image" Target="../media/image31.jpeg"/><Relationship Id="rId5" Type="http://schemas.openxmlformats.org/officeDocument/2006/relationships/image" Target="../media/image9.jpeg"/><Relationship Id="rId15" Type="http://schemas.openxmlformats.org/officeDocument/2006/relationships/image" Target="../media/image35.jpeg"/><Relationship Id="rId10" Type="http://schemas.openxmlformats.org/officeDocument/2006/relationships/image" Target="../media/image30.jpeg"/><Relationship Id="rId4" Type="http://schemas.openxmlformats.org/officeDocument/2006/relationships/image" Target="../media/image7.jpeg"/><Relationship Id="rId9" Type="http://schemas.openxmlformats.org/officeDocument/2006/relationships/image" Target="../media/image29.jpeg"/><Relationship Id="rId14" Type="http://schemas.openxmlformats.org/officeDocument/2006/relationships/image" Target="../media/image34.jpeg"/></Relationships>
</file>

<file path=ppt/slides/_rels/slide5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5065998"/>
            <a:ext cx="8229600" cy="768350"/>
          </a:xfrm>
          <a:extLst>
            <a:ext uri="{FAA26D3D-D897-4be2-8F04-BA451C77F1D7}">
              <ma14:placeholderFlag xmlns="" xmlns:ma14="http://schemas.microsoft.com/office/mac/drawingml/2011/main" val="1"/>
            </a:ext>
          </a:extLst>
        </p:spPr>
        <p:txBody>
          <a:bodyPr/>
          <a:lstStyle/>
          <a:p>
            <a:r>
              <a:rPr lang="nl-NL" altLang="nl-NL" cap="none" dirty="0">
                <a:ea typeface="ヒラギノ角ゴ Pro W3" pitchFamily="122" charset="-128"/>
              </a:rPr>
              <a:t>“Zorgen voor, zorgen dat, zorgen om” </a:t>
            </a:r>
            <a:br>
              <a:rPr lang="nl-NL" altLang="nl-NL" cap="none" dirty="0">
                <a:ea typeface="ヒラギノ角ゴ Pro W3" pitchFamily="122" charset="-128"/>
              </a:rPr>
            </a:br>
            <a:r>
              <a:rPr lang="nl-NL" altLang="nl-NL" sz="1800" cap="none" dirty="0">
                <a:ea typeface="ヒラギノ角ゴ Pro W3" pitchFamily="122" charset="-128"/>
              </a:rPr>
              <a:t>Goede zorg in de wijk vanuit het perspectief van mantelzorgers</a:t>
            </a:r>
          </a:p>
        </p:txBody>
      </p:sp>
      <p:sp>
        <p:nvSpPr>
          <p:cNvPr id="14338" name="Tijdelijke aanduiding voor tekst 3"/>
          <p:cNvSpPr>
            <a:spLocks noGrp="1"/>
          </p:cNvSpPr>
          <p:nvPr>
            <p:ph type="body" sz="quarter" idx="10"/>
          </p:nvPr>
        </p:nvSpPr>
        <p:spPr bwMode="auto">
          <a:xfrm>
            <a:off x="457199" y="5872728"/>
            <a:ext cx="6123709" cy="360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r>
              <a:rPr lang="nl-NL" altLang="en-US" dirty="0">
                <a:latin typeface="Arvo" charset="0"/>
              </a:rPr>
              <a:t>Auteurs: drs. Barbara Groot, drs. Márian Vink, drs. Karin </a:t>
            </a:r>
            <a:r>
              <a:rPr lang="nl-NL" altLang="en-US" dirty="0" err="1">
                <a:latin typeface="Arvo" charset="0"/>
              </a:rPr>
              <a:t>Eeland</a:t>
            </a:r>
            <a:r>
              <a:rPr lang="nl-NL" altLang="en-US" dirty="0">
                <a:latin typeface="Arvo" charset="0"/>
              </a:rPr>
              <a:t>, dr. Karen Schipper, prof. dr. Tineke Abma</a:t>
            </a:r>
          </a:p>
          <a:p>
            <a:pPr marL="0" indent="0"/>
            <a:r>
              <a:rPr lang="nl-NL" altLang="en-US" i="1" dirty="0">
                <a:latin typeface="Arvo" charset="0"/>
              </a:rPr>
              <a:t>In samenwerking met ervaringsdeskundigen Peter van Gelder en Nathalie </a:t>
            </a:r>
            <a:r>
              <a:rPr lang="nl-NL" altLang="en-US" i="1" dirty="0" err="1">
                <a:latin typeface="Arvo" charset="0"/>
              </a:rPr>
              <a:t>Castillion</a:t>
            </a:r>
            <a:r>
              <a:rPr lang="nl-NL" altLang="en-US" i="1" dirty="0">
                <a:latin typeface="Arvo" charset="0"/>
              </a:rPr>
              <a:t> (co-onderzoekers)</a:t>
            </a:r>
          </a:p>
          <a:p>
            <a:pPr marL="0" indent="0"/>
            <a:endParaRPr lang="nl-NL" altLang="en-US" i="1" dirty="0">
              <a:latin typeface="Arvo" charset="0"/>
            </a:endParaRPr>
          </a:p>
          <a:p>
            <a:pPr marL="0" indent="0"/>
            <a:r>
              <a:rPr lang="nl-NL" altLang="nl-NL" b="1" dirty="0">
                <a:ea typeface="ヒラギノ角ゴ Pro W3" pitchFamily="122" charset="-128"/>
              </a:rPr>
              <a:t>Maart 2016</a:t>
            </a:r>
          </a:p>
        </p:txBody>
      </p:sp>
      <p:pic>
        <p:nvPicPr>
          <p:cNvPr id="4" name="Afbeelding 3" descr="M13.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3915"/>
            <a:ext cx="9226885" cy="48887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dirty="0"/>
              <a:t>2. LEESWIJZER (II)</a:t>
            </a:r>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
        <p:nvSpPr>
          <p:cNvPr id="11" name="Subtitel 2"/>
          <p:cNvSpPr txBox="1">
            <a:spLocks/>
          </p:cNvSpPr>
          <p:nvPr/>
        </p:nvSpPr>
        <p:spPr>
          <a:xfrm>
            <a:off x="4767853" y="1569277"/>
            <a:ext cx="4103757" cy="4072468"/>
          </a:xfrm>
          <a:prstGeom prst="rect">
            <a:avLst/>
          </a:prstGeom>
        </p:spPr>
        <p:txBody>
          <a:bodyPr lIns="0" tIns="0" rIns="0" bIns="0" numCol="1" spcCol="540000"/>
          <a:lstStyle>
            <a:lvl1pPr marL="0" indent="0" algn="l" defTabSz="457200" rtl="0" eaLnBrk="1" fontAlgn="base" hangingPunct="1">
              <a:lnSpc>
                <a:spcPts val="1400"/>
              </a:lnSpc>
              <a:spcBef>
                <a:spcPts val="0"/>
              </a:spcBef>
              <a:spcAft>
                <a:spcPct val="0"/>
              </a:spcAft>
              <a:buFont typeface="Arial" pitchFamily="34" charset="0"/>
              <a:buNone/>
              <a:defRPr sz="1100" kern="1200">
                <a:solidFill>
                  <a:srgbClr val="666666"/>
                </a:solidFill>
                <a:latin typeface="+mn-lt"/>
                <a:ea typeface="ヒラギノ角ゴ Pro W3" charset="0"/>
                <a:cs typeface="ヒラギノ角ゴ Pro W3" charset="0"/>
              </a:defRPr>
            </a:lvl1pPr>
            <a:lvl2pPr marL="457200" indent="0" algn="ctr" defTabSz="457200" rtl="0" eaLnBrk="1" fontAlgn="base" hangingPunct="1">
              <a:spcBef>
                <a:spcPct val="20000"/>
              </a:spcBef>
              <a:spcAft>
                <a:spcPct val="0"/>
              </a:spcAft>
              <a:buFont typeface="Arial" pitchFamily="34" charset="0"/>
              <a:buNone/>
              <a:defRPr sz="2800" kern="1200">
                <a:solidFill>
                  <a:schemeClr val="tx1">
                    <a:tint val="75000"/>
                  </a:schemeClr>
                </a:solidFill>
                <a:latin typeface="+mn-lt"/>
                <a:ea typeface="ヒラギノ角ゴ Pro W3" charset="0"/>
                <a:cs typeface="+mn-cs"/>
              </a:defRPr>
            </a:lvl2pPr>
            <a:lvl3pPr marL="914400" indent="0" algn="ctr" defTabSz="457200" rtl="0" eaLnBrk="1" fontAlgn="base" hangingPunct="1">
              <a:spcBef>
                <a:spcPct val="20000"/>
              </a:spcBef>
              <a:spcAft>
                <a:spcPct val="0"/>
              </a:spcAft>
              <a:buFont typeface="Arial" pitchFamily="34" charset="0"/>
              <a:buNone/>
              <a:defRPr sz="2400" kern="1200">
                <a:solidFill>
                  <a:schemeClr val="tx1">
                    <a:tint val="75000"/>
                  </a:schemeClr>
                </a:solidFill>
                <a:latin typeface="+mn-lt"/>
                <a:ea typeface="ヒラギノ角ゴ Pro W3" charset="0"/>
                <a:cs typeface="+mn-cs"/>
              </a:defRPr>
            </a:lvl3pPr>
            <a:lvl4pPr marL="13716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4pPr>
            <a:lvl5pPr marL="18288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endParaRPr lang="nl-NL" sz="1050" dirty="0"/>
          </a:p>
        </p:txBody>
      </p:sp>
      <p:sp>
        <p:nvSpPr>
          <p:cNvPr id="7" name="Subtitel 2"/>
          <p:cNvSpPr txBox="1">
            <a:spLocks/>
          </p:cNvSpPr>
          <p:nvPr/>
        </p:nvSpPr>
        <p:spPr>
          <a:xfrm>
            <a:off x="457200" y="1343024"/>
            <a:ext cx="8229600" cy="4519295"/>
          </a:xfrm>
          <a:prstGeom prst="rect">
            <a:avLst/>
          </a:prstGeom>
        </p:spPr>
        <p:txBody>
          <a:bodyPr lIns="0" tIns="0" rIns="0" bIns="0" numCol="2" spcCol="540000"/>
          <a:lstStyle>
            <a:lvl1pPr marL="0" indent="0" algn="l" defTabSz="457200" rtl="0" eaLnBrk="1" fontAlgn="base" hangingPunct="1">
              <a:lnSpc>
                <a:spcPts val="1400"/>
              </a:lnSpc>
              <a:spcBef>
                <a:spcPts val="0"/>
              </a:spcBef>
              <a:spcAft>
                <a:spcPct val="0"/>
              </a:spcAft>
              <a:buFont typeface="Arial" pitchFamily="34" charset="0"/>
              <a:buNone/>
              <a:defRPr sz="1100" kern="1200">
                <a:solidFill>
                  <a:srgbClr val="666666"/>
                </a:solidFill>
                <a:latin typeface="+mn-lt"/>
                <a:ea typeface="ヒラギノ角ゴ Pro W3" charset="0"/>
                <a:cs typeface="ヒラギノ角ゴ Pro W3" charset="0"/>
              </a:defRPr>
            </a:lvl1pPr>
            <a:lvl2pPr marL="457200" indent="0" algn="ctr" defTabSz="457200" rtl="0" eaLnBrk="1" fontAlgn="base" hangingPunct="1">
              <a:spcBef>
                <a:spcPct val="20000"/>
              </a:spcBef>
              <a:spcAft>
                <a:spcPct val="0"/>
              </a:spcAft>
              <a:buFont typeface="Arial" pitchFamily="34" charset="0"/>
              <a:buNone/>
              <a:defRPr sz="2800" kern="1200">
                <a:solidFill>
                  <a:schemeClr val="tx1">
                    <a:tint val="75000"/>
                  </a:schemeClr>
                </a:solidFill>
                <a:latin typeface="+mn-lt"/>
                <a:ea typeface="ヒラギノ角ゴ Pro W3" charset="0"/>
                <a:cs typeface="+mn-cs"/>
              </a:defRPr>
            </a:lvl2pPr>
            <a:lvl3pPr marL="914400" indent="0" algn="ctr" defTabSz="457200" rtl="0" eaLnBrk="1" fontAlgn="base" hangingPunct="1">
              <a:spcBef>
                <a:spcPct val="20000"/>
              </a:spcBef>
              <a:spcAft>
                <a:spcPct val="0"/>
              </a:spcAft>
              <a:buFont typeface="Arial" pitchFamily="34" charset="0"/>
              <a:buNone/>
              <a:defRPr sz="2400" kern="1200">
                <a:solidFill>
                  <a:schemeClr val="tx1">
                    <a:tint val="75000"/>
                  </a:schemeClr>
                </a:solidFill>
                <a:latin typeface="+mn-lt"/>
                <a:ea typeface="ヒラギノ角ゴ Pro W3" charset="0"/>
                <a:cs typeface="+mn-cs"/>
              </a:defRPr>
            </a:lvl3pPr>
            <a:lvl4pPr marL="13716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4pPr>
            <a:lvl5pPr marL="18288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nl-NL" sz="1050" b="1" dirty="0">
                <a:solidFill>
                  <a:schemeClr val="tx2"/>
                </a:solidFill>
              </a:rPr>
              <a:t>Definities</a:t>
            </a:r>
          </a:p>
          <a:p>
            <a:pPr>
              <a:defRPr/>
            </a:pPr>
            <a:endParaRPr lang="nl-NL" sz="1050" b="1" dirty="0">
              <a:solidFill>
                <a:schemeClr val="tx2"/>
              </a:solidFill>
            </a:endParaRPr>
          </a:p>
          <a:p>
            <a:pPr>
              <a:defRPr/>
            </a:pPr>
            <a:r>
              <a:rPr lang="nl-NL" sz="1050" b="1" dirty="0"/>
              <a:t>Mantelzorg</a:t>
            </a:r>
          </a:p>
          <a:p>
            <a:pPr>
              <a:defRPr/>
            </a:pPr>
            <a:r>
              <a:rPr lang="nl-NL" sz="1050" dirty="0"/>
              <a:t>(definitie van het Platform Mantelzorg Amsterdam)</a:t>
            </a:r>
          </a:p>
          <a:p>
            <a:pPr>
              <a:defRPr/>
            </a:pPr>
            <a:r>
              <a:rPr lang="nl-NL" sz="1050" i="1" dirty="0"/>
              <a:t>Mantelzorg is zorg en ondersteuning gegeven aan een naaste (zoals partner, ouder, kind, vriend, buur, kennis) die chronisch ziek is en/of een beperking heeft. De mantelzorger geeft langdurig, intensief en onbetaald zorg en ondersteuning aan iemand met wie hij/zij een persoonlijke band heeft.</a:t>
            </a:r>
          </a:p>
          <a:p>
            <a:pPr>
              <a:defRPr/>
            </a:pPr>
            <a:endParaRPr lang="nl-NL" sz="1050" dirty="0"/>
          </a:p>
          <a:p>
            <a:r>
              <a:rPr lang="nl-NL" sz="1050" b="1" dirty="0"/>
              <a:t>Wijkzorgnetwerk </a:t>
            </a:r>
          </a:p>
          <a:p>
            <a:r>
              <a:rPr lang="nl-NL" sz="1050" dirty="0"/>
              <a:t>(zoals beschreven in Stedelijk Kader wijkzorg 2015)</a:t>
            </a:r>
          </a:p>
          <a:p>
            <a:r>
              <a:rPr lang="nl-NL" sz="1050" i="1" dirty="0"/>
              <a:t>Het wijkzorgnetwerk bestaat uit hulpverleners die ondersteuning en zorg leveren aan huis of dicht bij huis, zoals wijkverpleegkundigen, medewerkers van de huisartsenpraktijk, cliëntondersteuners, verzorgenden van de thuiszorg, maatschappelijk werkers, aangevuld met woonbegeleiders voor de doelgroepen verstandelijk gehandicapten en mensen met een psychiatrische aandoening.</a:t>
            </a:r>
            <a:endParaRPr lang="nl-NL" sz="1050" dirty="0"/>
          </a:p>
          <a:p>
            <a:endParaRPr lang="nl-NL" sz="1050" dirty="0"/>
          </a:p>
          <a:p>
            <a:endParaRPr lang="nl-NL" sz="1050" dirty="0"/>
          </a:p>
          <a:p>
            <a:endParaRPr lang="nl-NL" sz="1050" dirty="0"/>
          </a:p>
          <a:p>
            <a:endParaRPr lang="nl-NL" sz="1050" dirty="0"/>
          </a:p>
          <a:p>
            <a:endParaRPr lang="nl-NL" sz="1050" dirty="0"/>
          </a:p>
          <a:p>
            <a:endParaRPr lang="nl-NL" sz="1050" dirty="0"/>
          </a:p>
          <a:p>
            <a:endParaRPr lang="nl-NL" sz="1050" dirty="0"/>
          </a:p>
          <a:p>
            <a:endParaRPr lang="nl-NL" sz="1050" dirty="0"/>
          </a:p>
          <a:p>
            <a:r>
              <a:rPr lang="nl-NL" sz="1050" b="1" dirty="0"/>
              <a:t>Keukentafelgesprekken</a:t>
            </a:r>
          </a:p>
          <a:p>
            <a:r>
              <a:rPr lang="nl-NL" sz="1050" dirty="0"/>
              <a:t>(definitie uit folder Cliëntenbelang Amsterdam )</a:t>
            </a:r>
          </a:p>
          <a:p>
            <a:r>
              <a:rPr lang="nl-NL" sz="1050" i="1" dirty="0"/>
              <a:t>Het keukentafelgesprek is een persoonlijk gesprek bij de cliënt thuis dat een cliënt en/of mantelzorger voert op het moment dat hij/zij zorg of ondersteuning nodig heeft om langer thuis te kunnen blijven wonen en mee te blijven doen aan de samenleving. Dit kan ook een intake of herindicatiegesprek zijn.</a:t>
            </a:r>
            <a:endParaRPr lang="nl-NL" sz="1050" dirty="0"/>
          </a:p>
          <a:p>
            <a:pPr lvl="0"/>
            <a:r>
              <a:rPr lang="nl-NL" sz="1050" i="1" dirty="0"/>
              <a:t>Het gesprek gaat over de persoonlijke situatie, behoefte en vragen. Het is een gesprek tussen u en de medewerker (vaak een wijkverpleegkundige of een maatschappelijk werker) van het wijkzorgteam. Samen spreek je af welke oplossing het beste voor de cliënt/mantelzorger zijn. Het gesprek wordt gevoerd door een klanthouder (de contactpersoon van de cliënt bij een instelling).</a:t>
            </a:r>
            <a:endParaRPr lang="nl-NL" sz="1050" dirty="0"/>
          </a:p>
          <a:p>
            <a:pPr lvl="0"/>
            <a:endParaRPr lang="nl-NL" sz="1050" dirty="0"/>
          </a:p>
          <a:p>
            <a:r>
              <a:rPr lang="nl-NL" sz="1050" dirty="0"/>
              <a:t>In de realiteit in Amsterdam bestaan er meerdere soorten ‘keukentafelgesprekken’. Er zijn aparte gesprekken over hulp bij huishouding, zorg, maatschappelijk werk, PGB </a:t>
            </a:r>
            <a:r>
              <a:rPr lang="nl-NL" sz="1050" dirty="0" err="1"/>
              <a:t>Wmo</a:t>
            </a:r>
            <a:r>
              <a:rPr lang="nl-NL" sz="1050" dirty="0"/>
              <a:t>, PGB </a:t>
            </a:r>
            <a:r>
              <a:rPr lang="nl-NL" sz="1050" dirty="0" err="1"/>
              <a:t>Wlz</a:t>
            </a:r>
            <a:r>
              <a:rPr lang="nl-NL" sz="1050" dirty="0"/>
              <a:t>. Dit betekent dat een cliënt en/of mantelzorger meerdere keukentafelgesprekken kan hebben. Niet iedere hulpverlener gebruikt de term ‘keukentafelgesprek’ als gesproken wordt over bovenstaande. </a:t>
            </a:r>
          </a:p>
          <a:p>
            <a:pPr lvl="0"/>
            <a:endParaRPr lang="nl-NL" sz="1050" dirty="0"/>
          </a:p>
        </p:txBody>
      </p:sp>
    </p:spTree>
    <p:extLst>
      <p:ext uri="{BB962C8B-B14F-4D97-AF65-F5344CB8AC3E}">
        <p14:creationId xmlns:p14="http://schemas.microsoft.com/office/powerpoint/2010/main" val="2196260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7918"/>
            <a:ext cx="9144000" cy="6096000"/>
          </a:xfrm>
          <a:prstGeom prst="rect">
            <a:avLst/>
          </a:prstGeom>
        </p:spPr>
      </p:pic>
      <p:sp>
        <p:nvSpPr>
          <p:cNvPr id="3" name="Tijdelijke aanduiding voor tekst 2"/>
          <p:cNvSpPr>
            <a:spLocks noGrp="1"/>
          </p:cNvSpPr>
          <p:nvPr>
            <p:ph type="body" sz="quarter" idx="11"/>
          </p:nvPr>
        </p:nvSpPr>
        <p:spPr>
          <a:xfrm>
            <a:off x="212943" y="4657740"/>
            <a:ext cx="7620872" cy="938629"/>
          </a:xfrm>
        </p:spPr>
        <p:txBody>
          <a:bodyPr/>
          <a:lstStyle/>
          <a:p>
            <a:endParaRPr lang="nl-NL" sz="2600" b="1" i="0" dirty="0">
              <a:latin typeface="Arail"/>
            </a:endParaRPr>
          </a:p>
          <a:p>
            <a:pPr algn="ctr"/>
            <a:r>
              <a:rPr lang="nl-NL" sz="2600" b="1" i="0" dirty="0">
                <a:latin typeface="Arail"/>
              </a:rPr>
              <a:t>3. CONTEXT: leven van mantelzorgers</a:t>
            </a:r>
            <a:endParaRPr lang="nl-NL" sz="2600" i="0" dirty="0">
              <a:latin typeface="Arail"/>
            </a:endParaRPr>
          </a:p>
        </p:txBody>
      </p:sp>
    </p:spTree>
    <p:extLst>
      <p:ext uri="{BB962C8B-B14F-4D97-AF65-F5344CB8AC3E}">
        <p14:creationId xmlns:p14="http://schemas.microsoft.com/office/powerpoint/2010/main" val="172679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465138"/>
            <a:ext cx="8501605" cy="769937"/>
          </a:xfrm>
          <a:extLst>
            <a:ext uri="{FAA26D3D-D897-4be2-8F04-BA451C77F1D7}">
              <ma14:placeholderFlag xmlns="" xmlns:ma14="http://schemas.microsoft.com/office/mac/drawingml/2011/main" val="1"/>
            </a:ext>
          </a:extLst>
        </p:spPr>
        <p:txBody>
          <a:bodyPr/>
          <a:lstStyle/>
          <a:p>
            <a:pPr>
              <a:defRPr/>
            </a:pPr>
            <a:r>
              <a:rPr lang="nl-NL" sz="1400" dirty="0"/>
              <a:t>Context: leven van mantelzorgers</a:t>
            </a:r>
            <a:br>
              <a:rPr lang="nl-NL" sz="3600" b="0" dirty="0"/>
            </a:br>
            <a:r>
              <a:rPr lang="nl-NL" dirty="0"/>
              <a:t>3.1 kracht en zingeving (I)</a:t>
            </a:r>
          </a:p>
        </p:txBody>
      </p:sp>
      <p:sp>
        <p:nvSpPr>
          <p:cNvPr id="3" name="Subtitel 2"/>
          <p:cNvSpPr>
            <a:spLocks noGrp="1"/>
          </p:cNvSpPr>
          <p:nvPr>
            <p:ph type="subTitle" idx="1"/>
          </p:nvPr>
        </p:nvSpPr>
        <p:spPr>
          <a:xfrm>
            <a:off x="2432538" y="1569277"/>
            <a:ext cx="5993837" cy="4072468"/>
          </a:xfrm>
        </p:spPr>
        <p:txBody>
          <a:bodyPr numCol="1" spcCol="540000"/>
          <a:lstStyle/>
          <a:p>
            <a:pPr>
              <a:defRPr/>
            </a:pPr>
            <a:r>
              <a:rPr lang="nl-NL" altLang="en-US" sz="1050" b="1" dirty="0"/>
              <a:t>Miranda en haar man Henk zijn beiden 81 jaar. Vroeger is de man van Miranda veel ziek geweest en 5 jaar geleden heeft hij Parkinson gekregen. Ze kunnen het nog steeds goed met elkaar vinden.  </a:t>
            </a:r>
          </a:p>
          <a:p>
            <a:pPr>
              <a:defRPr/>
            </a:pPr>
            <a:endParaRPr lang="nl-NL" sz="1050" dirty="0"/>
          </a:p>
          <a:p>
            <a:pPr>
              <a:defRPr/>
            </a:pPr>
            <a:r>
              <a:rPr lang="nl-NL" altLang="en-US" sz="1050" b="1" i="1" dirty="0">
                <a:solidFill>
                  <a:schemeClr val="tx2"/>
                </a:solidFill>
              </a:rPr>
              <a:t>“Vier of vijf keer per nacht eruit”</a:t>
            </a:r>
            <a:endParaRPr lang="nl-NL" sz="1050" dirty="0"/>
          </a:p>
          <a:p>
            <a:pPr>
              <a:defRPr/>
            </a:pPr>
            <a:r>
              <a:rPr lang="nl-NL" sz="1050" dirty="0"/>
              <a:t>De mantelzorg omvat zeven dagen per week 24 uur per dag zorg bieden. Miranda helpt haar man met aankleden, met eten, met in en uit bed komen, naar toilet gaan, “ongelukjes”, naar buiten in de rolstoel, medicijnen geven </a:t>
            </a:r>
            <a:r>
              <a:rPr lang="nl-NL" sz="1050" dirty="0" err="1"/>
              <a:t>etcetera</a:t>
            </a:r>
            <a:r>
              <a:rPr lang="nl-NL" sz="1050" dirty="0"/>
              <a:t>. “</a:t>
            </a:r>
            <a:r>
              <a:rPr lang="nl-NL" sz="1050" i="1" dirty="0"/>
              <a:t>Het zwaarst is het naar de wc moeten ’s nachts, ik moet er vier of vijf keer per nacht uit en het gaat ook niet altijd goed. “ </a:t>
            </a:r>
            <a:r>
              <a:rPr lang="nl-NL" sz="1050" dirty="0"/>
              <a:t>Miranda doet alles zelf, maar omdat het recentelijk slechter gaat met haar man is wijkverpleging ingeschakeld. Nu heeft zij daar enige steun aan. Ook gaat haar man 2 dagdelen naar dagopvang.</a:t>
            </a:r>
          </a:p>
          <a:p>
            <a:pPr>
              <a:defRPr/>
            </a:pPr>
            <a:endParaRPr lang="nl-NL" sz="1050" dirty="0"/>
          </a:p>
          <a:p>
            <a:pPr>
              <a:defRPr/>
            </a:pPr>
            <a:r>
              <a:rPr lang="nl-NL" altLang="en-US" sz="1050" b="1" i="1" dirty="0">
                <a:solidFill>
                  <a:schemeClr val="tx2"/>
                </a:solidFill>
              </a:rPr>
              <a:t>“Een slaaptablet, zodat ik wat rust krijg”</a:t>
            </a:r>
            <a:endParaRPr lang="nl-NL" sz="1050" dirty="0"/>
          </a:p>
          <a:p>
            <a:pPr>
              <a:defRPr/>
            </a:pPr>
            <a:r>
              <a:rPr lang="nl-NL" sz="1050" dirty="0"/>
              <a:t>Miranda voelt (voelde) zich niet overbelast. Maar nu haar man een delier heeft en ook ’s nachts uit bed wil en in de war is, is het moeilijker. De huisarts heeft aangeraden dat haar man ’s nachts een slaaptablet krijgt, zodat Miranda wat rust heeft. </a:t>
            </a:r>
          </a:p>
          <a:p>
            <a:pPr>
              <a:defRPr/>
            </a:pPr>
            <a:endParaRPr lang="nl-NL" sz="1050" dirty="0"/>
          </a:p>
          <a:p>
            <a:pPr>
              <a:defRPr/>
            </a:pPr>
            <a:r>
              <a:rPr lang="nl-NL" altLang="en-US" sz="1050" b="1" i="1" dirty="0">
                <a:solidFill>
                  <a:schemeClr val="tx2"/>
                </a:solidFill>
              </a:rPr>
              <a:t>“Even met je hoofd bezig met andere dingen van de wereld…”</a:t>
            </a:r>
            <a:endParaRPr lang="nl-NL" sz="1050" dirty="0"/>
          </a:p>
          <a:p>
            <a:pPr>
              <a:defRPr/>
            </a:pPr>
            <a:r>
              <a:rPr lang="nl-NL" sz="1050" dirty="0"/>
              <a:t>Zelf is Miranda (nog) goed gezond en daarom kan zij het aan: “</a:t>
            </a:r>
            <a:r>
              <a:rPr lang="nl-NL" sz="1050" i="1" dirty="0"/>
              <a:t>Er moet niet iets met me gebeuren, dan gaat het zo niet meer”. </a:t>
            </a:r>
            <a:r>
              <a:rPr lang="nl-NL" sz="1050" dirty="0"/>
              <a:t>Nu kan zij het lichamelijk goed aan, en zij zorgt in dat opzicht ook goed voor zichzelf (gezond eten, gymnastiek). Miranda gaat één van de middagen dat Henk naar dagbehandeling is naar een cursus voor zichzelf. Dat is heel belangrijk voor haar, dan is zij er uit en zij is met haar hoofd bezig met dingen van de wereld, en zo blijft zij bij. Verder gaat zij één keer in de week naar gym, in die tijd blijft Henk in bed liggen. </a:t>
            </a:r>
          </a:p>
          <a:p>
            <a:pPr>
              <a:defRPr/>
            </a:pPr>
            <a:endParaRPr lang="nl-NL" sz="1050" dirty="0"/>
          </a:p>
          <a:p>
            <a:pPr>
              <a:defRPr/>
            </a:pPr>
            <a:endParaRPr lang="nl-NL" sz="1050" dirty="0"/>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
        <p:nvSpPr>
          <p:cNvPr id="11" name="Subtitel 2"/>
          <p:cNvSpPr txBox="1">
            <a:spLocks/>
          </p:cNvSpPr>
          <p:nvPr/>
        </p:nvSpPr>
        <p:spPr>
          <a:xfrm>
            <a:off x="4767853" y="1569277"/>
            <a:ext cx="4103757" cy="4072468"/>
          </a:xfrm>
          <a:prstGeom prst="rect">
            <a:avLst/>
          </a:prstGeom>
        </p:spPr>
        <p:txBody>
          <a:bodyPr lIns="0" tIns="0" rIns="0" bIns="0" numCol="1" spcCol="540000"/>
          <a:lstStyle>
            <a:lvl1pPr marL="0" indent="0" algn="l" defTabSz="457200" rtl="0" eaLnBrk="1" fontAlgn="base" hangingPunct="1">
              <a:lnSpc>
                <a:spcPts val="1400"/>
              </a:lnSpc>
              <a:spcBef>
                <a:spcPts val="0"/>
              </a:spcBef>
              <a:spcAft>
                <a:spcPct val="0"/>
              </a:spcAft>
              <a:buFont typeface="Arial" pitchFamily="34" charset="0"/>
              <a:buNone/>
              <a:defRPr sz="1100" kern="1200">
                <a:solidFill>
                  <a:srgbClr val="666666"/>
                </a:solidFill>
                <a:latin typeface="+mn-lt"/>
                <a:ea typeface="ヒラギノ角ゴ Pro W3" charset="0"/>
                <a:cs typeface="ヒラギノ角ゴ Pro W3" charset="0"/>
              </a:defRPr>
            </a:lvl1pPr>
            <a:lvl2pPr marL="457200" indent="0" algn="ctr" defTabSz="457200" rtl="0" eaLnBrk="1" fontAlgn="base" hangingPunct="1">
              <a:spcBef>
                <a:spcPct val="20000"/>
              </a:spcBef>
              <a:spcAft>
                <a:spcPct val="0"/>
              </a:spcAft>
              <a:buFont typeface="Arial" pitchFamily="34" charset="0"/>
              <a:buNone/>
              <a:defRPr sz="2800" kern="1200">
                <a:solidFill>
                  <a:schemeClr val="tx1">
                    <a:tint val="75000"/>
                  </a:schemeClr>
                </a:solidFill>
                <a:latin typeface="+mn-lt"/>
                <a:ea typeface="ヒラギノ角ゴ Pro W3" charset="0"/>
                <a:cs typeface="+mn-cs"/>
              </a:defRPr>
            </a:lvl2pPr>
            <a:lvl3pPr marL="914400" indent="0" algn="ctr" defTabSz="457200" rtl="0" eaLnBrk="1" fontAlgn="base" hangingPunct="1">
              <a:spcBef>
                <a:spcPct val="20000"/>
              </a:spcBef>
              <a:spcAft>
                <a:spcPct val="0"/>
              </a:spcAft>
              <a:buFont typeface="Arial" pitchFamily="34" charset="0"/>
              <a:buNone/>
              <a:defRPr sz="2400" kern="1200">
                <a:solidFill>
                  <a:schemeClr val="tx1">
                    <a:tint val="75000"/>
                  </a:schemeClr>
                </a:solidFill>
                <a:latin typeface="+mn-lt"/>
                <a:ea typeface="ヒラギノ角ゴ Pro W3" charset="0"/>
                <a:cs typeface="+mn-cs"/>
              </a:defRPr>
            </a:lvl3pPr>
            <a:lvl4pPr marL="13716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4pPr>
            <a:lvl5pPr marL="18288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endParaRPr lang="nl-NL" sz="1050" dirty="0"/>
          </a:p>
        </p:txBody>
      </p:sp>
      <p:sp>
        <p:nvSpPr>
          <p:cNvPr id="9" name="Titel 1"/>
          <p:cNvSpPr txBox="1">
            <a:spLocks/>
          </p:cNvSpPr>
          <p:nvPr/>
        </p:nvSpPr>
        <p:spPr bwMode="auto">
          <a:xfrm>
            <a:off x="457199" y="1373821"/>
            <a:ext cx="1789724" cy="181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defTabSz="457200" rtl="0" eaLnBrk="1" fontAlgn="base" hangingPunct="1">
              <a:lnSpc>
                <a:spcPts val="3000"/>
              </a:lnSpc>
              <a:spcBef>
                <a:spcPct val="0"/>
              </a:spcBef>
              <a:spcAft>
                <a:spcPct val="0"/>
              </a:spcAft>
              <a:defRPr sz="2600" b="1" kern="1200" cap="all">
                <a:solidFill>
                  <a:schemeClr val="tx2"/>
                </a:solidFill>
                <a:latin typeface="+mj-lt"/>
                <a:ea typeface="ヒラギノ角ゴ Pro W3" charset="0"/>
                <a:cs typeface="ヒラギノ角ゴ Pro W3" charset="0"/>
              </a:defRPr>
            </a:lvl1pPr>
            <a:lvl2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2pPr>
            <a:lvl3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3pPr>
            <a:lvl4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4pPr>
            <a:lvl5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9pPr>
          </a:lstStyle>
          <a:p>
            <a:pPr>
              <a:defRPr/>
            </a:pPr>
            <a:endParaRPr lang="nl-NL" sz="3600" dirty="0"/>
          </a:p>
          <a:p>
            <a:pPr>
              <a:defRPr/>
            </a:pPr>
            <a:endParaRPr lang="nl-NL" sz="3600" dirty="0"/>
          </a:p>
          <a:p>
            <a:pPr>
              <a:lnSpc>
                <a:spcPct val="100000"/>
              </a:lnSpc>
              <a:defRPr/>
            </a:pPr>
            <a:r>
              <a:rPr lang="nl-NL" sz="3600" dirty="0"/>
              <a:t>“</a:t>
            </a:r>
            <a:r>
              <a:rPr lang="nl-NL" sz="2400" dirty="0"/>
              <a:t>Het zwaarste is het naar de WC moeten ‘s nachts”</a:t>
            </a:r>
          </a:p>
          <a:p>
            <a:pPr>
              <a:lnSpc>
                <a:spcPct val="100000"/>
              </a:lnSpc>
              <a:defRPr/>
            </a:pPr>
            <a:r>
              <a:rPr lang="nl-NL" sz="2400" dirty="0"/>
              <a:t> </a:t>
            </a:r>
            <a:r>
              <a:rPr lang="nl-NL" sz="1100" b="0" dirty="0"/>
              <a:t>Miranda, 81 jaar</a:t>
            </a:r>
            <a:br>
              <a:rPr lang="nl-NL" sz="1100" b="0" dirty="0"/>
            </a:br>
            <a:r>
              <a:rPr lang="nl-NL" sz="1100" b="0" dirty="0"/>
              <a:t>(pseudoniem) </a:t>
            </a:r>
            <a:br>
              <a:rPr lang="nl-NL" sz="2400" dirty="0"/>
            </a:br>
            <a:endParaRPr lang="nl-NL" sz="2400" dirty="0"/>
          </a:p>
        </p:txBody>
      </p:sp>
    </p:spTree>
    <p:extLst>
      <p:ext uri="{BB962C8B-B14F-4D97-AF65-F5344CB8AC3E}">
        <p14:creationId xmlns:p14="http://schemas.microsoft.com/office/powerpoint/2010/main" val="4016838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sz="1400" dirty="0"/>
              <a:t>Context: leven van mantelzorgers</a:t>
            </a:r>
            <a:br>
              <a:rPr lang="nl-NL" b="0" dirty="0"/>
            </a:br>
            <a:r>
              <a:rPr lang="nl-NL" dirty="0"/>
              <a:t>3.1 kracht en zingeving (II)</a:t>
            </a:r>
          </a:p>
        </p:txBody>
      </p:sp>
      <p:sp>
        <p:nvSpPr>
          <p:cNvPr id="3" name="Subtitel 2"/>
          <p:cNvSpPr>
            <a:spLocks noGrp="1"/>
          </p:cNvSpPr>
          <p:nvPr>
            <p:ph type="subTitle" idx="1"/>
          </p:nvPr>
        </p:nvSpPr>
        <p:spPr>
          <a:xfrm>
            <a:off x="457200" y="1566333"/>
            <a:ext cx="8229600" cy="3871932"/>
          </a:xfrm>
        </p:spPr>
        <p:txBody>
          <a:bodyPr numCol="2" spcCol="540000"/>
          <a:lstStyle/>
          <a:p>
            <a:pPr lvl="0"/>
            <a:r>
              <a:rPr lang="nl-NL" sz="1050" b="1" dirty="0">
                <a:solidFill>
                  <a:schemeClr val="tx2"/>
                </a:solidFill>
              </a:rPr>
              <a:t>Impressie uit de interviews </a:t>
            </a:r>
            <a:endParaRPr lang="nl-NL" sz="1050" dirty="0"/>
          </a:p>
          <a:p>
            <a:pPr marL="171450" lvl="0" indent="-171450">
              <a:buFont typeface="Arial" panose="020B0604020202020204" pitchFamily="34" charset="0"/>
              <a:buChar char="•"/>
            </a:pPr>
            <a:r>
              <a:rPr lang="nl-NL" sz="1050" dirty="0"/>
              <a:t>De deelnemers aan het onderzoek zijn over het algemeen krachtige personen, ondanks soms hun eigen ‘sores’ en lichamelijke (</a:t>
            </a:r>
            <a:r>
              <a:rPr lang="nl-NL" sz="1050" dirty="0" err="1"/>
              <a:t>ouderdoms</a:t>
            </a:r>
            <a:r>
              <a:rPr lang="nl-NL" sz="1050" dirty="0"/>
              <a:t>)klachten. Zij zorgen, organiseren en realiseren veel voor hun naaste, ieder op zijn eigen manier en naar eigen kunnen. De kracht blijkt uit het feit dat zij veel zaken regelen en organiseren, eigen regie hebben en soms goed voor zichzelf zorgen. </a:t>
            </a:r>
          </a:p>
          <a:p>
            <a:pPr marL="171450" indent="-171450">
              <a:buFont typeface="Arial" pitchFamily="34" charset="0"/>
              <a:buChar char="•"/>
            </a:pPr>
            <a:r>
              <a:rPr lang="nl-NL" sz="1050" dirty="0"/>
              <a:t>Ondanks hun kracht, kost mantelzorgen wel (veel) energie. Bij een deel is het gevoel dat zij het nog net, of bijna niet meer aankunnen. Soms is hierop reeds geanticipeerd door wat (kleine) ruimte in de week voor zichzelf in te ruimen. Naast het feit dat het energie kost, ervaart een deel het ook als iets moois dat weer energie geeft. Dit is vooral zo als er sprake is van wederkerigheid: de ‘ander’ geeft ook terug.</a:t>
            </a:r>
          </a:p>
          <a:p>
            <a:pPr marL="171450" indent="-171450">
              <a:buFont typeface="Arial" pitchFamily="34" charset="0"/>
              <a:buChar char="•"/>
            </a:pPr>
            <a:r>
              <a:rPr lang="nl-NL" sz="1050" dirty="0"/>
              <a:t>De ziekte, beperking en/of achteruitgang van een naaste kan overweldigend zijn. En dit komt vaak naast de eigen ‘sores’ of achteruitgang van de mantelzorger. </a:t>
            </a:r>
          </a:p>
          <a:p>
            <a:pPr marL="171450" indent="-171450">
              <a:buFont typeface="Arial" pitchFamily="34" charset="0"/>
              <a:buChar char="•"/>
            </a:pPr>
            <a:r>
              <a:rPr lang="nl-NL" sz="1050" dirty="0"/>
              <a:t>Mantelzorgers ervaren dat hulpverleners over het algemeen beperkt oog hebben voor de wensen en behoeften van mantelzorgers. </a:t>
            </a:r>
          </a:p>
          <a:p>
            <a:pPr marL="171450" indent="-171450">
              <a:buFont typeface="Arial" pitchFamily="34" charset="0"/>
              <a:buChar char="•"/>
            </a:pPr>
            <a:r>
              <a:rPr lang="nl-NL" sz="1050" dirty="0"/>
              <a:t>Liefde van de mantelzorger voor de naaste en zingeving zijn belangrijke beweegredenen voor mantelzorgers om de zorg voor hun naaste te doen. Mantelzorgers ervaren het veelal als hun taak om (zo lang als mogelijk) naast de professionele hulp voor hun naaste te zorgen. Het bieden van zorg is voor velen ook een vorm van zingeving. Ook kan iemands achtergrond een beweegreden zijn. Men heeft geleerd dat “</a:t>
            </a:r>
            <a:r>
              <a:rPr lang="nl-NL" sz="1050" i="1" dirty="0"/>
              <a:t>je voor de ander zorgt</a:t>
            </a:r>
            <a:r>
              <a:rPr lang="nl-NL" sz="1050" dirty="0"/>
              <a:t>”. </a:t>
            </a:r>
          </a:p>
          <a:p>
            <a:pPr marL="171450" lvl="0" indent="-171450">
              <a:buFont typeface="Arial" pitchFamily="34" charset="0"/>
              <a:buChar char="•"/>
            </a:pPr>
            <a:r>
              <a:rPr lang="nl-NL" sz="1050" dirty="0"/>
              <a:t>Sommige situaties maken dat mensen extra gedreven zijn om hun naaste thuis te verzorgen. Bijvoorbeeld iemands wens dat de naaste niet in een verpleeghuis hoeft, vanwege haar overtuiging dat de situatie in verpleeghuizen mensonterend is. </a:t>
            </a:r>
          </a:p>
          <a:p>
            <a:pPr marL="171450" lvl="0" indent="-171450">
              <a:buFont typeface="Arial" pitchFamily="34" charset="0"/>
              <a:buChar char="•"/>
            </a:pPr>
            <a:r>
              <a:rPr lang="nl-NL" sz="1050" dirty="0"/>
              <a:t>De meesten gunnen hun naaste een waardige resterende levenstijd. In een aantal gevallen duurt deze ‘resterende tijd’ wel (te) lang voor de mantelzorger. Dit maakt dat iemand in de loop van de tijd haar taak als zwaarder gaat ervaren.</a:t>
            </a:r>
          </a:p>
          <a:p>
            <a:pPr marL="171450" indent="-171450">
              <a:buFont typeface="Arial" pitchFamily="34" charset="0"/>
              <a:buChar char="•"/>
            </a:pPr>
            <a:endParaRPr lang="nl-NL" sz="1050" dirty="0"/>
          </a:p>
          <a:p>
            <a:endParaRPr lang="nl-NL" sz="1050" dirty="0"/>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Tree>
    <p:extLst>
      <p:ext uri="{BB962C8B-B14F-4D97-AF65-F5344CB8AC3E}">
        <p14:creationId xmlns:p14="http://schemas.microsoft.com/office/powerpoint/2010/main" val="2794667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465138"/>
            <a:ext cx="8501605" cy="769937"/>
          </a:xfrm>
          <a:extLst>
            <a:ext uri="{FAA26D3D-D897-4be2-8F04-BA451C77F1D7}">
              <ma14:placeholderFlag xmlns="" xmlns:ma14="http://schemas.microsoft.com/office/mac/drawingml/2011/main" val="1"/>
            </a:ext>
          </a:extLst>
        </p:spPr>
        <p:txBody>
          <a:bodyPr/>
          <a:lstStyle/>
          <a:p>
            <a:pPr>
              <a:defRPr/>
            </a:pPr>
            <a:r>
              <a:rPr lang="nl-NL" sz="1400" dirty="0"/>
              <a:t>Context: leven van mantelzorgers</a:t>
            </a:r>
            <a:br>
              <a:rPr lang="nl-NL" sz="3600" b="0" dirty="0"/>
            </a:br>
            <a:r>
              <a:rPr lang="nl-NL" dirty="0"/>
              <a:t>3.1 kracht en zingeving (III)</a:t>
            </a:r>
          </a:p>
        </p:txBody>
      </p:sp>
      <p:sp>
        <p:nvSpPr>
          <p:cNvPr id="3" name="Subtitel 2"/>
          <p:cNvSpPr>
            <a:spLocks noGrp="1"/>
          </p:cNvSpPr>
          <p:nvPr>
            <p:ph type="subTitle" idx="1"/>
          </p:nvPr>
        </p:nvSpPr>
        <p:spPr>
          <a:xfrm>
            <a:off x="2366020" y="1373821"/>
            <a:ext cx="6060356" cy="4267924"/>
          </a:xfrm>
        </p:spPr>
        <p:txBody>
          <a:bodyPr numCol="1" spcCol="540000"/>
          <a:lstStyle/>
          <a:p>
            <a:pPr>
              <a:defRPr/>
            </a:pPr>
            <a:r>
              <a:rPr lang="nl-NL" sz="1050" b="1" dirty="0"/>
              <a:t>Naomi (34 jaar) is alleenstaand moeder met 2 kinderen: één van 18 en één van 11. Haar jongste heeft dyslexie en slaapwandelt. Naomi verleent mantelzorg aan haar ouders, oma en zoon. Zij heeft zelf drie onzichtbare handicaps waaronder dyslexie die het lezen en schrijven moeilijk maakt. De handicaps beperken haar ook in het vinden en doen van werk.</a:t>
            </a:r>
            <a:endParaRPr lang="nl-NL" altLang="en-US" sz="1050" b="1" i="1" dirty="0">
              <a:solidFill>
                <a:schemeClr val="tx2"/>
              </a:solidFill>
            </a:endParaRPr>
          </a:p>
          <a:p>
            <a:pPr>
              <a:defRPr/>
            </a:pPr>
            <a:endParaRPr lang="nl-NL" altLang="en-US" sz="1050" b="1" i="1" dirty="0">
              <a:solidFill>
                <a:schemeClr val="tx2"/>
              </a:solidFill>
            </a:endParaRPr>
          </a:p>
          <a:p>
            <a:r>
              <a:rPr lang="nl-NL" sz="1050" b="1" i="1" dirty="0">
                <a:solidFill>
                  <a:schemeClr val="tx2"/>
                </a:solidFill>
              </a:rPr>
              <a:t>“Omdat ik de jongste ben”</a:t>
            </a:r>
          </a:p>
          <a:p>
            <a:r>
              <a:rPr lang="nl-NL" sz="1050" dirty="0"/>
              <a:t>Naomi heeft broers en zussen, maar “</a:t>
            </a:r>
            <a:r>
              <a:rPr lang="nl-NL" sz="1050" i="1" dirty="0"/>
              <a:t>omdat ik de jongste ben, komt de zorg op mijn schouders</a:t>
            </a:r>
            <a:r>
              <a:rPr lang="nl-NL" sz="1050" dirty="0"/>
              <a:t>”. Haar broers en zussen merken de situatie van haar ouders niet, maar helpen wel als het nodig is. "</a:t>
            </a:r>
            <a:r>
              <a:rPr lang="nl-NL" sz="1050" i="1" dirty="0"/>
              <a:t>Zij zijn er wanneer het nodig is…”</a:t>
            </a:r>
            <a:r>
              <a:rPr lang="nl-NL" sz="1050" dirty="0"/>
              <a:t> Naomi kreeg zelf steun van haar nicht en neef bij haar administratie en zaken rondom haar schuld, maar in 2010 kreeg haar neef een psychotische aanval, waardoor die hulp wegviel. </a:t>
            </a:r>
            <a:endParaRPr lang="nl-NL" sz="1050" b="1" i="1" dirty="0">
              <a:solidFill>
                <a:srgbClr val="FF0000"/>
              </a:solidFill>
            </a:endParaRPr>
          </a:p>
          <a:p>
            <a:pPr>
              <a:defRPr/>
            </a:pPr>
            <a:endParaRPr lang="nl-NL" sz="1050" b="1" i="1" dirty="0">
              <a:solidFill>
                <a:srgbClr val="FF0000"/>
              </a:solidFill>
            </a:endParaRPr>
          </a:p>
          <a:p>
            <a:pPr>
              <a:defRPr/>
            </a:pPr>
            <a:r>
              <a:rPr lang="nl-NL" sz="1050" b="1" dirty="0"/>
              <a:t>Mala (42 jaar), alleenstaand moeder van een dochter van 14 jaar, werkt als vrijwilliger bij een buurthuis. Ze zorgt voor haar oudere broer </a:t>
            </a:r>
            <a:r>
              <a:rPr lang="nl-NL" sz="1050" b="1" dirty="0" err="1"/>
              <a:t>Monito</a:t>
            </a:r>
            <a:r>
              <a:rPr lang="nl-NL" sz="1050" b="1" dirty="0"/>
              <a:t> (63 jaar) nadat hij een hersenbloeding heeft gehad. </a:t>
            </a:r>
            <a:r>
              <a:rPr lang="nl-NL" sz="1050" b="1" dirty="0" err="1"/>
              <a:t>Monito</a:t>
            </a:r>
            <a:r>
              <a:rPr lang="nl-NL" sz="1050" b="1" dirty="0"/>
              <a:t> was gevallen op zijn werk. Hij woont nu zelfstandig ondanks zijn hersenbeschadiging. Mala komt momenteel drie keer per week langs om boodschappen te doen, wat positieve energie te geven aan haar broer en dingetjes te regelen als het nodig is.</a:t>
            </a:r>
          </a:p>
          <a:p>
            <a:pPr>
              <a:defRPr/>
            </a:pPr>
            <a:endParaRPr lang="nl-NL" sz="1050" b="1" i="1" dirty="0">
              <a:solidFill>
                <a:srgbClr val="FF0000"/>
              </a:solidFill>
            </a:endParaRPr>
          </a:p>
          <a:p>
            <a:pPr>
              <a:defRPr/>
            </a:pPr>
            <a:r>
              <a:rPr lang="nl-NL" sz="1050" b="1" i="1" dirty="0">
                <a:solidFill>
                  <a:schemeClr val="tx2"/>
                </a:solidFill>
              </a:rPr>
              <a:t>“Klaar staan voor je familie”</a:t>
            </a:r>
          </a:p>
          <a:p>
            <a:pPr>
              <a:defRPr/>
            </a:pPr>
            <a:r>
              <a:rPr lang="nl-NL" sz="1050" dirty="0"/>
              <a:t>Mala zegt dat zij zich niet echt kan vinden in het begrip mantelzorg. </a:t>
            </a:r>
            <a:r>
              <a:rPr lang="nl-NL" sz="1050" i="1" dirty="0"/>
              <a:t>“Meer: klaar staan voor je familie”</a:t>
            </a:r>
            <a:r>
              <a:rPr lang="nl-NL" sz="1050" dirty="0"/>
              <a:t>. Zij zorgt voor haar broer, omdat hij familie is. </a:t>
            </a:r>
            <a:r>
              <a:rPr lang="nl-NL" sz="1050" i="1" dirty="0"/>
              <a:t>“Voor familie sta je gewoon klaar. Mijn zus heeft ook weleens iets gedaan, met financiën, maar dat is niet goed gegaan. Met die zus hebben we nu geen contact meer.”</a:t>
            </a:r>
            <a:endParaRPr lang="nl-NL" sz="1050" dirty="0"/>
          </a:p>
          <a:p>
            <a:pPr>
              <a:defRPr/>
            </a:pPr>
            <a:endParaRPr lang="nl-NL" sz="1050" b="1" i="1" dirty="0">
              <a:solidFill>
                <a:srgbClr val="FF0000"/>
              </a:solidFill>
            </a:endParaRPr>
          </a:p>
          <a:p>
            <a:pPr>
              <a:defRPr/>
            </a:pPr>
            <a:endParaRPr lang="nl-NL" sz="1050" b="1" i="1" dirty="0">
              <a:solidFill>
                <a:srgbClr val="FF0000"/>
              </a:solidFill>
            </a:endParaRPr>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
        <p:nvSpPr>
          <p:cNvPr id="11" name="Subtitel 2"/>
          <p:cNvSpPr txBox="1">
            <a:spLocks/>
          </p:cNvSpPr>
          <p:nvPr/>
        </p:nvSpPr>
        <p:spPr>
          <a:xfrm>
            <a:off x="4767853" y="1569277"/>
            <a:ext cx="4103757" cy="4072468"/>
          </a:xfrm>
          <a:prstGeom prst="rect">
            <a:avLst/>
          </a:prstGeom>
        </p:spPr>
        <p:txBody>
          <a:bodyPr lIns="0" tIns="0" rIns="0" bIns="0" numCol="1" spcCol="540000"/>
          <a:lstStyle>
            <a:lvl1pPr marL="0" indent="0" algn="l" defTabSz="457200" rtl="0" eaLnBrk="1" fontAlgn="base" hangingPunct="1">
              <a:lnSpc>
                <a:spcPts val="1400"/>
              </a:lnSpc>
              <a:spcBef>
                <a:spcPts val="0"/>
              </a:spcBef>
              <a:spcAft>
                <a:spcPct val="0"/>
              </a:spcAft>
              <a:buFont typeface="Arial" pitchFamily="34" charset="0"/>
              <a:buNone/>
              <a:defRPr sz="1100" kern="1200">
                <a:solidFill>
                  <a:srgbClr val="666666"/>
                </a:solidFill>
                <a:latin typeface="+mn-lt"/>
                <a:ea typeface="ヒラギノ角ゴ Pro W3" charset="0"/>
                <a:cs typeface="ヒラギノ角ゴ Pro W3" charset="0"/>
              </a:defRPr>
            </a:lvl1pPr>
            <a:lvl2pPr marL="457200" indent="0" algn="ctr" defTabSz="457200" rtl="0" eaLnBrk="1" fontAlgn="base" hangingPunct="1">
              <a:spcBef>
                <a:spcPct val="20000"/>
              </a:spcBef>
              <a:spcAft>
                <a:spcPct val="0"/>
              </a:spcAft>
              <a:buFont typeface="Arial" pitchFamily="34" charset="0"/>
              <a:buNone/>
              <a:defRPr sz="2800" kern="1200">
                <a:solidFill>
                  <a:schemeClr val="tx1">
                    <a:tint val="75000"/>
                  </a:schemeClr>
                </a:solidFill>
                <a:latin typeface="+mn-lt"/>
                <a:ea typeface="ヒラギノ角ゴ Pro W3" charset="0"/>
                <a:cs typeface="+mn-cs"/>
              </a:defRPr>
            </a:lvl2pPr>
            <a:lvl3pPr marL="914400" indent="0" algn="ctr" defTabSz="457200" rtl="0" eaLnBrk="1" fontAlgn="base" hangingPunct="1">
              <a:spcBef>
                <a:spcPct val="20000"/>
              </a:spcBef>
              <a:spcAft>
                <a:spcPct val="0"/>
              </a:spcAft>
              <a:buFont typeface="Arial" pitchFamily="34" charset="0"/>
              <a:buNone/>
              <a:defRPr sz="2400" kern="1200">
                <a:solidFill>
                  <a:schemeClr val="tx1">
                    <a:tint val="75000"/>
                  </a:schemeClr>
                </a:solidFill>
                <a:latin typeface="+mn-lt"/>
                <a:ea typeface="ヒラギノ角ゴ Pro W3" charset="0"/>
                <a:cs typeface="+mn-cs"/>
              </a:defRPr>
            </a:lvl3pPr>
            <a:lvl4pPr marL="13716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4pPr>
            <a:lvl5pPr marL="18288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endParaRPr lang="nl-NL" sz="1050" dirty="0"/>
          </a:p>
        </p:txBody>
      </p:sp>
      <p:sp>
        <p:nvSpPr>
          <p:cNvPr id="9" name="Titel 1"/>
          <p:cNvSpPr txBox="1">
            <a:spLocks/>
          </p:cNvSpPr>
          <p:nvPr/>
        </p:nvSpPr>
        <p:spPr bwMode="auto">
          <a:xfrm>
            <a:off x="457200" y="1405720"/>
            <a:ext cx="1669312" cy="90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defTabSz="457200" rtl="0" eaLnBrk="1" fontAlgn="base" hangingPunct="1">
              <a:lnSpc>
                <a:spcPts val="3000"/>
              </a:lnSpc>
              <a:spcBef>
                <a:spcPct val="0"/>
              </a:spcBef>
              <a:spcAft>
                <a:spcPct val="0"/>
              </a:spcAft>
              <a:defRPr sz="2600" b="1" kern="1200" cap="all">
                <a:solidFill>
                  <a:schemeClr val="tx2"/>
                </a:solidFill>
                <a:latin typeface="+mj-lt"/>
                <a:ea typeface="ヒラギノ角ゴ Pro W3" charset="0"/>
                <a:cs typeface="ヒラギノ角ゴ Pro W3" charset="0"/>
              </a:defRPr>
            </a:lvl1pPr>
            <a:lvl2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2pPr>
            <a:lvl3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3pPr>
            <a:lvl4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4pPr>
            <a:lvl5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9pPr>
          </a:lstStyle>
          <a:p>
            <a:pPr>
              <a:lnSpc>
                <a:spcPct val="100000"/>
              </a:lnSpc>
              <a:defRPr/>
            </a:pPr>
            <a:endParaRPr lang="nl-NL" sz="3600" dirty="0"/>
          </a:p>
          <a:p>
            <a:pPr>
              <a:lnSpc>
                <a:spcPct val="100000"/>
              </a:lnSpc>
              <a:defRPr/>
            </a:pPr>
            <a:endParaRPr lang="nl-NL" sz="3600" dirty="0"/>
          </a:p>
          <a:p>
            <a:pPr>
              <a:lnSpc>
                <a:spcPct val="100000"/>
              </a:lnSpc>
              <a:defRPr/>
            </a:pPr>
            <a:endParaRPr lang="nl-NL" sz="3600" dirty="0"/>
          </a:p>
          <a:p>
            <a:pPr>
              <a:lnSpc>
                <a:spcPct val="100000"/>
              </a:lnSpc>
              <a:defRPr/>
            </a:pPr>
            <a:r>
              <a:rPr lang="nl-NL" sz="2400" dirty="0"/>
              <a:t>“Voor familie sta je gewoon klaar”</a:t>
            </a:r>
          </a:p>
          <a:p>
            <a:pPr>
              <a:lnSpc>
                <a:spcPct val="100000"/>
              </a:lnSpc>
              <a:defRPr/>
            </a:pPr>
            <a:endParaRPr lang="nl-NL" sz="1100" b="0" dirty="0"/>
          </a:p>
          <a:p>
            <a:pPr>
              <a:lnSpc>
                <a:spcPct val="100000"/>
              </a:lnSpc>
              <a:defRPr/>
            </a:pPr>
            <a:r>
              <a:rPr lang="nl-NL" sz="1100" b="0" dirty="0"/>
              <a:t>Mala, 49 jaar</a:t>
            </a:r>
            <a:br>
              <a:rPr lang="nl-NL" sz="1100" b="0" dirty="0"/>
            </a:br>
            <a:r>
              <a:rPr lang="nl-NL" sz="1100" b="0" dirty="0"/>
              <a:t>(pseudoniem) </a:t>
            </a:r>
            <a:br>
              <a:rPr lang="nl-NL" sz="2400" dirty="0"/>
            </a:br>
            <a:endParaRPr lang="nl-NL" sz="2400" dirty="0"/>
          </a:p>
        </p:txBody>
      </p:sp>
    </p:spTree>
    <p:extLst>
      <p:ext uri="{BB962C8B-B14F-4D97-AF65-F5344CB8AC3E}">
        <p14:creationId xmlns:p14="http://schemas.microsoft.com/office/powerpoint/2010/main" val="2151927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sz="1400" dirty="0"/>
              <a:t>Context: leven van mantelzorgers</a:t>
            </a:r>
            <a:br>
              <a:rPr lang="nl-NL" b="0" dirty="0"/>
            </a:br>
            <a:r>
              <a:rPr lang="nl-NL" dirty="0"/>
              <a:t>3.1 kracht en zingeving (IV)</a:t>
            </a:r>
          </a:p>
        </p:txBody>
      </p:sp>
      <p:sp>
        <p:nvSpPr>
          <p:cNvPr id="3" name="Subtitel 2"/>
          <p:cNvSpPr>
            <a:spLocks noGrp="1"/>
          </p:cNvSpPr>
          <p:nvPr>
            <p:ph type="subTitle" idx="1"/>
          </p:nvPr>
        </p:nvSpPr>
        <p:spPr>
          <a:xfrm>
            <a:off x="457200" y="1566333"/>
            <a:ext cx="8229600" cy="4136198"/>
          </a:xfrm>
        </p:spPr>
        <p:txBody>
          <a:bodyPr numCol="2" spcCol="540000"/>
          <a:lstStyle/>
          <a:p>
            <a:r>
              <a:rPr lang="nl-NL" sz="1050" b="1" dirty="0">
                <a:solidFill>
                  <a:schemeClr val="tx2"/>
                </a:solidFill>
              </a:rPr>
              <a:t>Perspectief ervaringsdeskundigen</a:t>
            </a:r>
          </a:p>
          <a:p>
            <a:pPr>
              <a:defRPr/>
            </a:pPr>
            <a:r>
              <a:rPr lang="nl-NL" sz="1050" dirty="0"/>
              <a:t>Ervaringsdeskundigen herkennen enerzijds deze kracht. Hier verdienen mantelzorgers respect en erkenning voor. Anderzijds zien zij ook het wankele evenwicht bij mantelzorgers. Veel mantelzorgers houden zich ‘sterk’, maar er hoeft maar iets te gebeuren.. ‘Goede zorg voor mantelzorgers’ betekent voor ervaringsdeskundigen dat mantelzorgers bij de minste (eigen) hulpvraag serieus en snel geholpen en ondersteund moet worden. </a:t>
            </a:r>
          </a:p>
          <a:p>
            <a:pPr>
              <a:defRPr/>
            </a:pPr>
            <a:endParaRPr lang="nl-NL" sz="1050" dirty="0"/>
          </a:p>
          <a:p>
            <a:pPr>
              <a:defRPr/>
            </a:pPr>
            <a:r>
              <a:rPr lang="nl-NL" sz="1050" dirty="0"/>
              <a:t>Ervaringsdeskundigen geven aan dat als mantelzorg door een kind wordt verleend, deze geboden wordt door degene binnen de familie voor wie het ogenschijnlijk het makkelijkste is: degene die geen werk heeft , die geen gezin of partner heeft, die dichtbij woont. Deze mantelzorgers kunnen in een kwetsbare situatie zitten. Mantelzorg maakt hun situatie nog meer kwetsbaar, omdat mantelzorg participatie in de weg kan zitten. Ervaringsdeskundigen vinden dat hulpverleners in de wijk goed moeten nagaan bij mantelzorgers wat de beweegreden is om te mantelzorgen en hierop inspelen. De tijd nemen voor een gesprek hierover en luisteren naar de mensen. Bij oplossingen is het belangrijk dat er gekeken wordt naar de individuele situaties.</a:t>
            </a:r>
          </a:p>
          <a:p>
            <a:pPr>
              <a:defRPr/>
            </a:pPr>
            <a:endParaRPr lang="nl-NL" sz="1050" dirty="0"/>
          </a:p>
          <a:p>
            <a:pPr>
              <a:defRPr/>
            </a:pPr>
            <a:endParaRPr lang="nl-NL" sz="1050" b="1" dirty="0">
              <a:solidFill>
                <a:schemeClr val="tx2"/>
              </a:solidFill>
            </a:endParaRPr>
          </a:p>
          <a:p>
            <a:pPr>
              <a:defRPr/>
            </a:pPr>
            <a:r>
              <a:rPr lang="nl-NL" sz="1050" b="1" dirty="0">
                <a:solidFill>
                  <a:schemeClr val="tx2"/>
                </a:solidFill>
              </a:rPr>
              <a:t>Perspectief academici</a:t>
            </a:r>
          </a:p>
          <a:p>
            <a:pPr>
              <a:defRPr/>
            </a:pPr>
            <a:r>
              <a:rPr lang="nl-NL" sz="1050" dirty="0"/>
              <a:t>Waarom zorgen mensen voor een naaste? De Klerk et al (2015) deden hier onderzoek naar. Uit dit onderzoek blijkt dat mantelzorgers veelal helpen vanuit intrinsieke motieven (84%). Zij geven hulp, omdat zij het graag voor die persoon doen, of vanzelfsprekend vinden. Verder blijkt uit dit onderzoek dat één op de tien mantelzorgers zwaar belast is (de Klerk, et al, 2015).</a:t>
            </a:r>
          </a:p>
          <a:p>
            <a:pPr>
              <a:defRPr/>
            </a:pPr>
            <a:endParaRPr lang="nl-NL" sz="1050" dirty="0"/>
          </a:p>
          <a:p>
            <a:pPr>
              <a:defRPr/>
            </a:pPr>
            <a:r>
              <a:rPr lang="nl-NL" sz="1050" dirty="0"/>
              <a:t>Mantelzorg maakt kwetsbaar. Dit blijkt uit de Toekomst Verkenning 2014 waaruit staat dat van één op de vijf (21%) verleners van informele zorg de ervaren gezondheid en/of psychische gezondheid verslechtert door het geven van hulp. Extra kwetsbaar zijn alleenstaande mantelzorgers (Harbers &amp; </a:t>
            </a:r>
            <a:r>
              <a:rPr lang="nl-NL" sz="1050" dirty="0" err="1"/>
              <a:t>Hoeymans</a:t>
            </a:r>
            <a:r>
              <a:rPr lang="nl-NL" sz="1050" dirty="0"/>
              <a:t>, 2013). Het verlenen van zorg kan in combinatie met een betaalde baan, een eigen gezin of een kwakkelende gezondheid, een fors beslag leggen op mensen (Bijl et al., 2011). </a:t>
            </a:r>
          </a:p>
          <a:p>
            <a:pPr>
              <a:defRPr/>
            </a:pPr>
            <a:endParaRPr lang="nl-NL" sz="1050" dirty="0"/>
          </a:p>
          <a:p>
            <a:pPr>
              <a:defRPr/>
            </a:pPr>
            <a:r>
              <a:rPr lang="nl-NL" sz="1050" dirty="0"/>
              <a:t>De gezondheid van de mantelzorger is belangrijk om te (kunnen) blijven zorgen. Dit gaat niet alleen om ‘fysiek’ gezond, maar ook om ‘mentaal’ en ‘sociaal’ gezond, zoals Huber en anderen (2011) benadrukken. Het gaat erom dat ‘mensen ‘hun ding’ kunnen doen’, namelijk dat wat hun leven zin geeft (Huber et al, 2011). </a:t>
            </a:r>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Tree>
    <p:extLst>
      <p:ext uri="{BB962C8B-B14F-4D97-AF65-F5344CB8AC3E}">
        <p14:creationId xmlns:p14="http://schemas.microsoft.com/office/powerpoint/2010/main" val="1758336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457200" y="1566333"/>
            <a:ext cx="8229600" cy="4136198"/>
          </a:xfrm>
        </p:spPr>
        <p:txBody>
          <a:bodyPr spcCol="540000"/>
          <a:lstStyle/>
          <a:p>
            <a:r>
              <a:rPr lang="nl-NL" sz="1050" b="1" dirty="0">
                <a:solidFill>
                  <a:schemeClr val="tx2"/>
                </a:solidFill>
              </a:rPr>
              <a:t> </a:t>
            </a:r>
            <a:endParaRPr lang="nl-NL" sz="1050" dirty="0"/>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
        <p:nvSpPr>
          <p:cNvPr id="6" name="Subtitel 2"/>
          <p:cNvSpPr txBox="1">
            <a:spLocks/>
          </p:cNvSpPr>
          <p:nvPr/>
        </p:nvSpPr>
        <p:spPr>
          <a:xfrm>
            <a:off x="457198" y="1471549"/>
            <a:ext cx="4904844" cy="4267924"/>
          </a:xfrm>
          <a:prstGeom prst="rect">
            <a:avLst/>
          </a:prstGeom>
        </p:spPr>
        <p:txBody>
          <a:bodyPr lIns="0" tIns="0" rIns="0" bIns="0" numCol="1" spcCol="540000"/>
          <a:lstStyle>
            <a:lvl1pPr marL="0" indent="0" algn="l" defTabSz="457200" rtl="0" eaLnBrk="1" fontAlgn="base" hangingPunct="1">
              <a:lnSpc>
                <a:spcPts val="1400"/>
              </a:lnSpc>
              <a:spcBef>
                <a:spcPts val="0"/>
              </a:spcBef>
              <a:spcAft>
                <a:spcPct val="0"/>
              </a:spcAft>
              <a:buFont typeface="Arial" pitchFamily="34" charset="0"/>
              <a:buNone/>
              <a:defRPr sz="1100" kern="1200">
                <a:solidFill>
                  <a:srgbClr val="666666"/>
                </a:solidFill>
                <a:latin typeface="+mn-lt"/>
                <a:ea typeface="ヒラギノ角ゴ Pro W3" charset="0"/>
                <a:cs typeface="ヒラギノ角ゴ Pro W3" charset="0"/>
              </a:defRPr>
            </a:lvl1pPr>
            <a:lvl2pPr marL="457200" indent="0" algn="ctr" defTabSz="457200" rtl="0" eaLnBrk="1" fontAlgn="base" hangingPunct="1">
              <a:spcBef>
                <a:spcPct val="20000"/>
              </a:spcBef>
              <a:spcAft>
                <a:spcPct val="0"/>
              </a:spcAft>
              <a:buFont typeface="Arial" pitchFamily="34" charset="0"/>
              <a:buNone/>
              <a:defRPr sz="2800" kern="1200">
                <a:solidFill>
                  <a:schemeClr val="tx1">
                    <a:tint val="75000"/>
                  </a:schemeClr>
                </a:solidFill>
                <a:latin typeface="+mn-lt"/>
                <a:ea typeface="ヒラギノ角ゴ Pro W3" charset="0"/>
                <a:cs typeface="+mn-cs"/>
              </a:defRPr>
            </a:lvl2pPr>
            <a:lvl3pPr marL="914400" indent="0" algn="ctr" defTabSz="457200" rtl="0" eaLnBrk="1" fontAlgn="base" hangingPunct="1">
              <a:spcBef>
                <a:spcPct val="20000"/>
              </a:spcBef>
              <a:spcAft>
                <a:spcPct val="0"/>
              </a:spcAft>
              <a:buFont typeface="Arial" pitchFamily="34" charset="0"/>
              <a:buNone/>
              <a:defRPr sz="2400" kern="1200">
                <a:solidFill>
                  <a:schemeClr val="tx1">
                    <a:tint val="75000"/>
                  </a:schemeClr>
                </a:solidFill>
                <a:latin typeface="+mn-lt"/>
                <a:ea typeface="ヒラギノ角ゴ Pro W3" charset="0"/>
                <a:cs typeface="+mn-cs"/>
              </a:defRPr>
            </a:lvl3pPr>
            <a:lvl4pPr marL="13716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4pPr>
            <a:lvl5pPr marL="18288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sz="1050" b="1" dirty="0" err="1"/>
              <a:t>Mirna</a:t>
            </a:r>
            <a:r>
              <a:rPr lang="nl-NL" sz="1050" b="1" dirty="0"/>
              <a:t> was mantelzorger voor zowel haar vader als moeder. Haar overige familieleden waren zeer op de achtergrond in die tijd.</a:t>
            </a:r>
          </a:p>
          <a:p>
            <a:endParaRPr lang="nl-NL" sz="1050" b="1" i="1" dirty="0">
              <a:solidFill>
                <a:schemeClr val="tx2"/>
              </a:solidFill>
            </a:endParaRPr>
          </a:p>
          <a:p>
            <a:pPr>
              <a:defRPr/>
            </a:pPr>
            <a:r>
              <a:rPr lang="nl-NL" sz="1050" b="1" i="1" dirty="0">
                <a:solidFill>
                  <a:schemeClr val="tx2"/>
                </a:solidFill>
              </a:rPr>
              <a:t>“Niet senang”</a:t>
            </a:r>
          </a:p>
          <a:p>
            <a:r>
              <a:rPr lang="nl-NL" sz="1050" dirty="0" err="1"/>
              <a:t>Mirna</a:t>
            </a:r>
            <a:r>
              <a:rPr lang="nl-NL" sz="1050" dirty="0"/>
              <a:t> geeft aan dat een mantelzorger zich niet senang kan voelen als de taken niet gelijk verdeeld zijn. “</a:t>
            </a:r>
            <a:r>
              <a:rPr lang="nl-NL" sz="1050" i="1" dirty="0"/>
              <a:t>Sociale en emotionele druk die je voor je vader hebt. Bespreken had geholpen.”</a:t>
            </a:r>
            <a:r>
              <a:rPr lang="nl-NL" sz="1050" dirty="0"/>
              <a:t> Het was vanzelfsprekend dat ze deed wat ze deed. “</a:t>
            </a:r>
            <a:r>
              <a:rPr lang="nl-NL" sz="1050" i="1" dirty="0"/>
              <a:t>We hadden een warme familie en het is nu onder nul door deze onoverzichtelijke situatie.” </a:t>
            </a:r>
            <a:endParaRPr lang="nl-NL" sz="1050" dirty="0"/>
          </a:p>
          <a:p>
            <a:pPr>
              <a:defRPr/>
            </a:pPr>
            <a:endParaRPr lang="nl-NL" sz="1050" i="1" dirty="0"/>
          </a:p>
          <a:p>
            <a:pPr>
              <a:defRPr/>
            </a:pPr>
            <a:r>
              <a:rPr lang="nl-NL" sz="1050" b="1" dirty="0"/>
              <a:t>Ida (73 jaar) is mantelzorger voor haar man (78 jaar). Zij zijn 55 jaar samen. </a:t>
            </a:r>
            <a:endParaRPr lang="nl-NL" altLang="en-US" sz="1050" b="1" i="1" dirty="0">
              <a:solidFill>
                <a:schemeClr val="tx2"/>
              </a:solidFill>
            </a:endParaRPr>
          </a:p>
          <a:p>
            <a:pPr>
              <a:defRPr/>
            </a:pPr>
            <a:endParaRPr lang="nl-NL" sz="1050" i="1" dirty="0"/>
          </a:p>
          <a:p>
            <a:pPr>
              <a:defRPr/>
            </a:pPr>
            <a:r>
              <a:rPr lang="nl-NL" sz="1050" b="1" i="1" dirty="0">
                <a:solidFill>
                  <a:schemeClr val="tx2"/>
                </a:solidFill>
              </a:rPr>
              <a:t>“Mijn leven gaat voorbij”</a:t>
            </a:r>
          </a:p>
          <a:p>
            <a:r>
              <a:rPr lang="nl-NL" sz="1050" dirty="0"/>
              <a:t>Ida merkt dat zij geïsoleerd is door de situatie met haar man. “</a:t>
            </a:r>
            <a:r>
              <a:rPr lang="nl-NL" sz="1050" i="1" dirty="0"/>
              <a:t>En het is wel zwaar. Dat is moeilijk om te zeggen. Mijn leven gaat voorbij. En ik heb niets voor mezelf meer. Alleen maar zorg. Dertien jaar geleden dacht ik: ach, ja, ik maak het wel af.” </a:t>
            </a:r>
            <a:endParaRPr lang="nl-NL" sz="1050" dirty="0"/>
          </a:p>
          <a:p>
            <a:endParaRPr lang="nl-NL" sz="1050" dirty="0"/>
          </a:p>
          <a:p>
            <a:r>
              <a:rPr lang="nl-NL" sz="1050" dirty="0"/>
              <a:t>Ida haar sociale contacten zijn grotendeels veranderd. </a:t>
            </a:r>
            <a:r>
              <a:rPr lang="nl-NL" sz="1050" i="1" dirty="0"/>
              <a:t>“Wat de gemeente kan betekenen? Geen koffieochtend voor mantelzorgers, geen dagjes uit. Daar heb ik niets aan. Ik moet iemand in huis hebben die ik kan vertrouwen.” </a:t>
            </a:r>
            <a:r>
              <a:rPr lang="nl-NL" sz="1050" dirty="0"/>
              <a:t>Als haar man goed verzorgd wordt, dan heeft Ida ‘vrij’. Bijvoorbeeld onbezorgd naar haar dochter, zonder haast te hebben. Of weer onbezorgd afspreken met kennissen. Kennissen heeft Ida helaas steeds minder door de situatie.</a:t>
            </a:r>
          </a:p>
        </p:txBody>
      </p:sp>
      <p:sp>
        <p:nvSpPr>
          <p:cNvPr id="7" name="Titel 1"/>
          <p:cNvSpPr txBox="1">
            <a:spLocks/>
          </p:cNvSpPr>
          <p:nvPr/>
        </p:nvSpPr>
        <p:spPr bwMode="auto">
          <a:xfrm>
            <a:off x="5676595" y="1372694"/>
            <a:ext cx="2877096" cy="90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defTabSz="457200" rtl="0" eaLnBrk="1" fontAlgn="base" hangingPunct="1">
              <a:lnSpc>
                <a:spcPts val="3000"/>
              </a:lnSpc>
              <a:spcBef>
                <a:spcPct val="0"/>
              </a:spcBef>
              <a:spcAft>
                <a:spcPct val="0"/>
              </a:spcAft>
              <a:defRPr sz="2600" b="1" kern="1200" cap="all">
                <a:solidFill>
                  <a:schemeClr val="tx2"/>
                </a:solidFill>
                <a:latin typeface="+mj-lt"/>
                <a:ea typeface="ヒラギノ角ゴ Pro W3" charset="0"/>
                <a:cs typeface="ヒラギノ角ゴ Pro W3" charset="0"/>
              </a:defRPr>
            </a:lvl1pPr>
            <a:lvl2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2pPr>
            <a:lvl3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3pPr>
            <a:lvl4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4pPr>
            <a:lvl5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9pPr>
          </a:lstStyle>
          <a:p>
            <a:pPr>
              <a:lnSpc>
                <a:spcPct val="100000"/>
              </a:lnSpc>
              <a:defRPr/>
            </a:pPr>
            <a:endParaRPr lang="nl-NL" sz="3600" dirty="0"/>
          </a:p>
          <a:p>
            <a:pPr algn="r">
              <a:lnSpc>
                <a:spcPct val="100000"/>
              </a:lnSpc>
              <a:defRPr/>
            </a:pPr>
            <a:r>
              <a:rPr lang="nl-NL" sz="3600" dirty="0"/>
              <a:t>“</a:t>
            </a:r>
            <a:r>
              <a:rPr lang="nl-NL" sz="2400" dirty="0"/>
              <a:t>we hadden een warme familie”</a:t>
            </a:r>
          </a:p>
          <a:p>
            <a:pPr>
              <a:lnSpc>
                <a:spcPct val="100000"/>
              </a:lnSpc>
              <a:defRPr/>
            </a:pPr>
            <a:endParaRPr lang="nl-NL" sz="1100" b="0" dirty="0"/>
          </a:p>
          <a:p>
            <a:pPr algn="r">
              <a:lnSpc>
                <a:spcPct val="100000"/>
              </a:lnSpc>
              <a:defRPr/>
            </a:pPr>
            <a:r>
              <a:rPr lang="nl-NL" sz="1100" b="0" dirty="0" err="1"/>
              <a:t>Mirna</a:t>
            </a:r>
            <a:r>
              <a:rPr lang="nl-NL" sz="1100" b="0" dirty="0"/>
              <a:t>, 47 jaar</a:t>
            </a:r>
            <a:br>
              <a:rPr lang="nl-NL" sz="1100" b="0" dirty="0"/>
            </a:br>
            <a:r>
              <a:rPr lang="nl-NL" sz="1100" b="0" dirty="0"/>
              <a:t>(pseudoniem) </a:t>
            </a:r>
            <a:br>
              <a:rPr lang="nl-NL" sz="2400" dirty="0"/>
            </a:br>
            <a:endParaRPr lang="nl-NL" sz="2400" dirty="0"/>
          </a:p>
          <a:p>
            <a:pPr algn="r">
              <a:lnSpc>
                <a:spcPct val="100000"/>
              </a:lnSpc>
              <a:defRPr/>
            </a:pPr>
            <a:r>
              <a:rPr lang="nl-NL" sz="3600" dirty="0"/>
              <a:t>“</a:t>
            </a:r>
            <a:r>
              <a:rPr lang="nl-NL" sz="2400" dirty="0"/>
              <a:t>Mijn leven gaat voorbij”</a:t>
            </a:r>
          </a:p>
          <a:p>
            <a:pPr>
              <a:lnSpc>
                <a:spcPct val="100000"/>
              </a:lnSpc>
              <a:defRPr/>
            </a:pPr>
            <a:endParaRPr lang="nl-NL" sz="1100" b="0" dirty="0"/>
          </a:p>
          <a:p>
            <a:pPr algn="r">
              <a:lnSpc>
                <a:spcPct val="100000"/>
              </a:lnSpc>
              <a:defRPr/>
            </a:pPr>
            <a:r>
              <a:rPr lang="nl-NL" sz="1100" b="0" dirty="0"/>
              <a:t>Ida, 73 jaar</a:t>
            </a:r>
            <a:br>
              <a:rPr lang="nl-NL" sz="1100" b="0" dirty="0"/>
            </a:br>
            <a:r>
              <a:rPr lang="nl-NL" sz="1100" b="0" dirty="0"/>
              <a:t>(pseudoniem) </a:t>
            </a:r>
            <a:br>
              <a:rPr lang="nl-NL" sz="2400" dirty="0"/>
            </a:br>
            <a:endParaRPr lang="nl-NL" sz="2400" dirty="0"/>
          </a:p>
          <a:p>
            <a:pPr algn="r">
              <a:lnSpc>
                <a:spcPct val="100000"/>
              </a:lnSpc>
              <a:defRPr/>
            </a:pPr>
            <a:endParaRPr lang="nl-NL" sz="2400" dirty="0"/>
          </a:p>
        </p:txBody>
      </p:sp>
      <p:sp>
        <p:nvSpPr>
          <p:cNvPr id="9"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sz="1400" dirty="0"/>
              <a:t>Context: leven van mantelzorgers</a:t>
            </a:r>
            <a:br>
              <a:rPr lang="nl-NL" b="0" dirty="0"/>
            </a:br>
            <a:r>
              <a:rPr lang="nl-NL" dirty="0"/>
              <a:t>3.2 veranderende contacten (I)</a:t>
            </a:r>
          </a:p>
        </p:txBody>
      </p:sp>
    </p:spTree>
    <p:extLst>
      <p:ext uri="{BB962C8B-B14F-4D97-AF65-F5344CB8AC3E}">
        <p14:creationId xmlns:p14="http://schemas.microsoft.com/office/powerpoint/2010/main" val="563943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sz="1400" dirty="0"/>
              <a:t>Context: leven van mantelzorgers</a:t>
            </a:r>
            <a:br>
              <a:rPr lang="nl-NL" b="0" dirty="0"/>
            </a:br>
            <a:r>
              <a:rPr lang="nl-NL" dirty="0"/>
              <a:t>3.2 veranderende contacten (II)</a:t>
            </a:r>
          </a:p>
        </p:txBody>
      </p:sp>
      <p:sp>
        <p:nvSpPr>
          <p:cNvPr id="3" name="Subtitel 2"/>
          <p:cNvSpPr>
            <a:spLocks noGrp="1"/>
          </p:cNvSpPr>
          <p:nvPr>
            <p:ph type="subTitle" idx="1"/>
          </p:nvPr>
        </p:nvSpPr>
        <p:spPr>
          <a:xfrm>
            <a:off x="457200" y="1566333"/>
            <a:ext cx="8229600" cy="4136198"/>
          </a:xfrm>
        </p:spPr>
        <p:txBody>
          <a:bodyPr numCol="2" spcCol="540000"/>
          <a:lstStyle/>
          <a:p>
            <a:pPr lvl="0"/>
            <a:r>
              <a:rPr lang="nl-NL" sz="1050" b="1" dirty="0">
                <a:solidFill>
                  <a:schemeClr val="tx2"/>
                </a:solidFill>
              </a:rPr>
              <a:t>Impressie uit de interviews </a:t>
            </a:r>
            <a:endParaRPr lang="nl-NL" sz="1050" dirty="0"/>
          </a:p>
          <a:p>
            <a:pPr marL="171450" lvl="0" indent="-171450">
              <a:buFont typeface="Arial"/>
              <a:buChar char="•"/>
            </a:pPr>
            <a:r>
              <a:rPr lang="nl-NL" sz="1050" dirty="0"/>
              <a:t>De relatie tussen mantelzorger en naaste is veelal veranderd, zeker als er sprake is van later verworven beperkingen die ook de persoonlijkheid of het karakter van de naaste veranderen. Onbalans in geven en nemen van mantelzorger en naaste ligt op de loer of is overduidelijk aanwezig. Afhankelijkheid van de naaste van de mantelzorger speelt hierbij een rol. </a:t>
            </a:r>
          </a:p>
          <a:p>
            <a:pPr marL="171450" lvl="0" indent="-171450">
              <a:buFont typeface="Arial"/>
              <a:buChar char="•"/>
            </a:pPr>
            <a:r>
              <a:rPr lang="nl-NL" sz="1050" dirty="0"/>
              <a:t>Mantelzorgers van een naaste met een psychiatrische kwetsbaarheid ervaren vaak een moeizame relatie met hun naaste. </a:t>
            </a:r>
          </a:p>
          <a:p>
            <a:pPr marL="171450" indent="-171450">
              <a:buFont typeface="Arial"/>
              <a:buChar char="•"/>
            </a:pPr>
            <a:r>
              <a:rPr lang="nl-NL" sz="1050" dirty="0"/>
              <a:t>Mantelzorgers van hun eigen kinderen zitten door hun situatie in een nieuwe wereld. Zij komen in een wereld van mensen die ook een kind met een beperking of ziekte hebben. Hier ervaren zij steun aan, maar het verwijdert hen ook van hun eigen ‘leefomgeving’.</a:t>
            </a:r>
            <a:endParaRPr lang="nl-NL" sz="1050" b="1" dirty="0">
              <a:solidFill>
                <a:schemeClr val="tx2"/>
              </a:solidFill>
            </a:endParaRPr>
          </a:p>
          <a:p>
            <a:pPr>
              <a:defRPr/>
            </a:pPr>
            <a:endParaRPr lang="nl-NL" sz="1050" b="1" dirty="0">
              <a:solidFill>
                <a:schemeClr val="tx2"/>
              </a:solidFill>
            </a:endParaRPr>
          </a:p>
          <a:p>
            <a:pPr>
              <a:defRPr/>
            </a:pPr>
            <a:endParaRPr lang="nl-NL" sz="1050" b="1" dirty="0">
              <a:solidFill>
                <a:schemeClr val="tx2"/>
              </a:solidFill>
            </a:endParaRPr>
          </a:p>
          <a:p>
            <a:pPr>
              <a:defRPr/>
            </a:pPr>
            <a:endParaRPr lang="nl-NL" sz="1050" b="1" dirty="0">
              <a:solidFill>
                <a:schemeClr val="tx2"/>
              </a:solidFill>
            </a:endParaRPr>
          </a:p>
          <a:p>
            <a:pPr>
              <a:defRPr/>
            </a:pPr>
            <a:endParaRPr lang="nl-NL" sz="1050" b="1" dirty="0">
              <a:solidFill>
                <a:schemeClr val="tx2"/>
              </a:solidFill>
            </a:endParaRPr>
          </a:p>
          <a:p>
            <a:pPr>
              <a:defRPr/>
            </a:pPr>
            <a:endParaRPr lang="nl-NL" sz="1050" b="1" dirty="0">
              <a:solidFill>
                <a:schemeClr val="tx2"/>
              </a:solidFill>
            </a:endParaRPr>
          </a:p>
          <a:p>
            <a:pPr>
              <a:defRPr/>
            </a:pPr>
            <a:endParaRPr lang="nl-NL" sz="1050" b="1" dirty="0">
              <a:solidFill>
                <a:schemeClr val="tx2"/>
              </a:solidFill>
            </a:endParaRPr>
          </a:p>
          <a:p>
            <a:pPr>
              <a:defRPr/>
            </a:pPr>
            <a:endParaRPr lang="nl-NL" sz="1050" b="1" dirty="0">
              <a:solidFill>
                <a:schemeClr val="tx2"/>
              </a:solidFill>
            </a:endParaRPr>
          </a:p>
          <a:p>
            <a:pPr>
              <a:defRPr/>
            </a:pPr>
            <a:endParaRPr lang="nl-NL" sz="1050" b="1" dirty="0">
              <a:solidFill>
                <a:schemeClr val="tx2"/>
              </a:solidFill>
            </a:endParaRPr>
          </a:p>
          <a:p>
            <a:pPr>
              <a:defRPr/>
            </a:pPr>
            <a:r>
              <a:rPr lang="nl-NL" sz="1050" b="1" dirty="0">
                <a:solidFill>
                  <a:schemeClr val="tx2"/>
                </a:solidFill>
              </a:rPr>
              <a:t>Perspectief ervaringsdeskundigen</a:t>
            </a:r>
          </a:p>
          <a:p>
            <a:r>
              <a:rPr lang="nl-NL" sz="1050" dirty="0"/>
              <a:t>Ervaringsdeskundigen geven aan dat de relaties met anderen in het gezin, vrienden, collega's door het ziekteproces of de beperking en alles wat daar bij komt kijken soms mooier, maar vaak moeizamer worden. Zij merken dat het netwerk van de mantelzorger veelal kleiner wordt. Vrienden en collega's haken af. Voor deze 'eenzaamheid van de mantelzorger' is weinig aandacht en erkenning. </a:t>
            </a:r>
          </a:p>
          <a:p>
            <a:endParaRPr lang="nl-NL" sz="1050" dirty="0"/>
          </a:p>
          <a:p>
            <a:r>
              <a:rPr lang="nl-NL" sz="1050" dirty="0"/>
              <a:t>Ervaringsdeskundigen wijzen er ook op dat mensen die het kunnen betalen, hun eigen ‘respijt’ kopen waardoor de situatie houdbaar blijven. Mensen zonder voldoende budget hebben deze mogelijkheid niet. Maatjes of vrijwilligers zouden dus vooral ingezet moeten worden voor mensen met weinig financiële draagkracht.</a:t>
            </a:r>
          </a:p>
          <a:p>
            <a:endParaRPr lang="nl-NL" sz="1050" b="1" dirty="0">
              <a:solidFill>
                <a:schemeClr val="tx2"/>
              </a:solidFill>
            </a:endParaRPr>
          </a:p>
          <a:p>
            <a:r>
              <a:rPr lang="nl-NL" sz="1050" b="1" dirty="0">
                <a:solidFill>
                  <a:schemeClr val="tx2"/>
                </a:solidFill>
              </a:rPr>
              <a:t>Perspectief academici</a:t>
            </a:r>
          </a:p>
          <a:p>
            <a:r>
              <a:rPr lang="nl-NL" sz="1050" dirty="0" err="1"/>
              <a:t>Hogerbrugge</a:t>
            </a:r>
            <a:r>
              <a:rPr lang="nl-NL" sz="1050" dirty="0"/>
              <a:t> (2016) geeft naar aan leiding van zijn onderzoek naar familierelaties aan dat mantelzorg negatief kan uitpakken als familieleden elkaar de helpende hand toesteken: bij ziekte of werkloosheid neemt het aantal onderlinge conflicten vaak toe. </a:t>
            </a:r>
            <a:endParaRPr lang="nl-NL" sz="1050" i="1" dirty="0"/>
          </a:p>
          <a:p>
            <a:endParaRPr lang="nl-NL" sz="1050" i="1" dirty="0">
              <a:solidFill>
                <a:srgbClr val="FF0000"/>
              </a:solidFill>
            </a:endParaRPr>
          </a:p>
          <a:p>
            <a:endParaRPr lang="nl-NL" sz="1050" dirty="0">
              <a:solidFill>
                <a:srgbClr val="FF0000"/>
              </a:solidFill>
            </a:endParaRPr>
          </a:p>
          <a:p>
            <a:pPr>
              <a:defRPr/>
            </a:pPr>
            <a:r>
              <a:rPr lang="nl-NL" sz="1050" dirty="0">
                <a:solidFill>
                  <a:srgbClr val="FF0000"/>
                </a:solidFill>
              </a:rPr>
              <a:t> </a:t>
            </a:r>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Tree>
    <p:extLst>
      <p:ext uri="{BB962C8B-B14F-4D97-AF65-F5344CB8AC3E}">
        <p14:creationId xmlns:p14="http://schemas.microsoft.com/office/powerpoint/2010/main" val="1294060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457200" y="1566333"/>
            <a:ext cx="8229600" cy="4136198"/>
          </a:xfrm>
        </p:spPr>
        <p:txBody>
          <a:bodyPr spcCol="540000"/>
          <a:lstStyle/>
          <a:p>
            <a:r>
              <a:rPr lang="nl-NL" sz="1050" b="1" dirty="0">
                <a:solidFill>
                  <a:schemeClr val="tx2"/>
                </a:solidFill>
              </a:rPr>
              <a:t> </a:t>
            </a:r>
            <a:endParaRPr lang="nl-NL" sz="1050" dirty="0"/>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
        <p:nvSpPr>
          <p:cNvPr id="6" name="Subtitel 2"/>
          <p:cNvSpPr txBox="1">
            <a:spLocks/>
          </p:cNvSpPr>
          <p:nvPr/>
        </p:nvSpPr>
        <p:spPr>
          <a:xfrm>
            <a:off x="457198" y="1471549"/>
            <a:ext cx="4904844" cy="4267924"/>
          </a:xfrm>
          <a:prstGeom prst="rect">
            <a:avLst/>
          </a:prstGeom>
        </p:spPr>
        <p:txBody>
          <a:bodyPr lIns="0" tIns="0" rIns="0" bIns="0" numCol="1" spcCol="540000"/>
          <a:lstStyle>
            <a:lvl1pPr marL="0" indent="0" algn="l" defTabSz="457200" rtl="0" eaLnBrk="1" fontAlgn="base" hangingPunct="1">
              <a:lnSpc>
                <a:spcPts val="1400"/>
              </a:lnSpc>
              <a:spcBef>
                <a:spcPts val="0"/>
              </a:spcBef>
              <a:spcAft>
                <a:spcPct val="0"/>
              </a:spcAft>
              <a:buFont typeface="Arial" pitchFamily="34" charset="0"/>
              <a:buNone/>
              <a:defRPr sz="1100" kern="1200">
                <a:solidFill>
                  <a:srgbClr val="666666"/>
                </a:solidFill>
                <a:latin typeface="+mn-lt"/>
                <a:ea typeface="ヒラギノ角ゴ Pro W3" charset="0"/>
                <a:cs typeface="ヒラギノ角ゴ Pro W3" charset="0"/>
              </a:defRPr>
            </a:lvl1pPr>
            <a:lvl2pPr marL="457200" indent="0" algn="ctr" defTabSz="457200" rtl="0" eaLnBrk="1" fontAlgn="base" hangingPunct="1">
              <a:spcBef>
                <a:spcPct val="20000"/>
              </a:spcBef>
              <a:spcAft>
                <a:spcPct val="0"/>
              </a:spcAft>
              <a:buFont typeface="Arial" pitchFamily="34" charset="0"/>
              <a:buNone/>
              <a:defRPr sz="2800" kern="1200">
                <a:solidFill>
                  <a:schemeClr val="tx1">
                    <a:tint val="75000"/>
                  </a:schemeClr>
                </a:solidFill>
                <a:latin typeface="+mn-lt"/>
                <a:ea typeface="ヒラギノ角ゴ Pro W3" charset="0"/>
                <a:cs typeface="+mn-cs"/>
              </a:defRPr>
            </a:lvl2pPr>
            <a:lvl3pPr marL="914400" indent="0" algn="ctr" defTabSz="457200" rtl="0" eaLnBrk="1" fontAlgn="base" hangingPunct="1">
              <a:spcBef>
                <a:spcPct val="20000"/>
              </a:spcBef>
              <a:spcAft>
                <a:spcPct val="0"/>
              </a:spcAft>
              <a:buFont typeface="Arial" pitchFamily="34" charset="0"/>
              <a:buNone/>
              <a:defRPr sz="2400" kern="1200">
                <a:solidFill>
                  <a:schemeClr val="tx1">
                    <a:tint val="75000"/>
                  </a:schemeClr>
                </a:solidFill>
                <a:latin typeface="+mn-lt"/>
                <a:ea typeface="ヒラギノ角ゴ Pro W3" charset="0"/>
                <a:cs typeface="+mn-cs"/>
              </a:defRPr>
            </a:lvl3pPr>
            <a:lvl4pPr marL="13716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4pPr>
            <a:lvl5pPr marL="18288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sz="1050" b="1" dirty="0" err="1"/>
              <a:t>Mirna</a:t>
            </a:r>
            <a:r>
              <a:rPr lang="nl-NL" sz="1050" b="1" dirty="0"/>
              <a:t> was mantelzorger voor zowel haar vader als moeder. die inmiddels overleden zijn. Haar overige familieleden waren zeer op de achtergrond in die tijd.</a:t>
            </a:r>
          </a:p>
          <a:p>
            <a:endParaRPr lang="nl-NL" sz="1050" b="1" i="1" dirty="0">
              <a:solidFill>
                <a:schemeClr val="tx2"/>
              </a:solidFill>
            </a:endParaRPr>
          </a:p>
          <a:p>
            <a:r>
              <a:rPr lang="nl-NL" sz="1050" b="1" i="1" dirty="0">
                <a:solidFill>
                  <a:schemeClr val="tx2"/>
                </a:solidFill>
              </a:rPr>
              <a:t>“Een heel groot gat”</a:t>
            </a:r>
          </a:p>
          <a:p>
            <a:r>
              <a:rPr lang="nl-NL" sz="1050" dirty="0" err="1"/>
              <a:t>Mirna</a:t>
            </a:r>
            <a:r>
              <a:rPr lang="nl-NL" sz="1050" dirty="0"/>
              <a:t> heeft behoefte aan nazorg nu haar ouders overleden zijn. “</a:t>
            </a:r>
            <a:r>
              <a:rPr lang="nl-NL" sz="1050" i="1" dirty="0"/>
              <a:t>Er moet aandacht aan worden besteed. Dat er een vinger aan de pols gehouden wordt”</a:t>
            </a:r>
            <a:r>
              <a:rPr lang="nl-NL" sz="1050" dirty="0"/>
              <a:t>. </a:t>
            </a:r>
            <a:r>
              <a:rPr lang="nl-NL" sz="1050" dirty="0" err="1"/>
              <a:t>Mirna</a:t>
            </a:r>
            <a:r>
              <a:rPr lang="nl-NL" sz="1050" dirty="0"/>
              <a:t> kijkt terug op haar ervaring na het overlijden van haar vader. “</a:t>
            </a:r>
            <a:r>
              <a:rPr lang="nl-NL" sz="1050" i="1" dirty="0"/>
              <a:t>Het was een heel groot gat. Niemand had daar de woorden voor. Ik ben de enige geweest die altijd is blijven communiceren. Nu heb ik daar de energie niet meer voor. Ik heb dat een hele tijd gecombineerd. Ik heb er veel afstand van genomen. Dat kost meer energie dan ik kon wensen...” </a:t>
            </a:r>
            <a:endParaRPr lang="nl-NL" sz="1050" dirty="0"/>
          </a:p>
          <a:p>
            <a:pPr>
              <a:defRPr/>
            </a:pPr>
            <a:endParaRPr lang="nl-NL" sz="1050" i="1" dirty="0"/>
          </a:p>
          <a:p>
            <a:pPr>
              <a:defRPr/>
            </a:pPr>
            <a:r>
              <a:rPr lang="nl-NL" sz="1050" b="1" i="1" dirty="0">
                <a:solidFill>
                  <a:schemeClr val="tx2"/>
                </a:solidFill>
              </a:rPr>
              <a:t>“Sommigen worden wel door familie gesteund”</a:t>
            </a:r>
          </a:p>
          <a:p>
            <a:r>
              <a:rPr lang="nl-NL" sz="1050" i="1" dirty="0"/>
              <a:t>“Nu sta je er alleen voor.”</a:t>
            </a:r>
            <a:r>
              <a:rPr lang="nl-NL" sz="1050" dirty="0"/>
              <a:t> </a:t>
            </a:r>
            <a:r>
              <a:rPr lang="nl-NL" sz="1050" dirty="0" err="1"/>
              <a:t>Mirna</a:t>
            </a:r>
            <a:r>
              <a:rPr lang="nl-NL" sz="1050" dirty="0"/>
              <a:t> geeft aan dat het een groot verlies is als je je ouders verliest. </a:t>
            </a:r>
            <a:r>
              <a:rPr lang="nl-NL" sz="1050" i="1" dirty="0"/>
              <a:t>“Maar men staat er niet bij stil wat het emotioneel betekent als je er altijd voor hen bent geweest. Ik heb behoefte aan ondersteuning. Sommige mensen worden wel door de familie gesteund. Die mogen zich zeker rijk rekenen. Die mogen op die manier zich sterken om te kunnen doorgaan. Door de steun die zij van hun familie ontvangen... Dat is niet in alle situaties zo.”</a:t>
            </a:r>
            <a:endParaRPr lang="nl-NL" sz="1050" dirty="0"/>
          </a:p>
          <a:p>
            <a:endParaRPr lang="nl-NL" sz="1050" i="1" dirty="0"/>
          </a:p>
          <a:p>
            <a:endParaRPr lang="nl-NL" sz="1050" dirty="0"/>
          </a:p>
        </p:txBody>
      </p:sp>
      <p:sp>
        <p:nvSpPr>
          <p:cNvPr id="7" name="Titel 1"/>
          <p:cNvSpPr txBox="1">
            <a:spLocks/>
          </p:cNvSpPr>
          <p:nvPr/>
        </p:nvSpPr>
        <p:spPr bwMode="auto">
          <a:xfrm>
            <a:off x="5964865" y="1372694"/>
            <a:ext cx="2588826" cy="90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defTabSz="457200" rtl="0" eaLnBrk="1" fontAlgn="base" hangingPunct="1">
              <a:lnSpc>
                <a:spcPts val="3000"/>
              </a:lnSpc>
              <a:spcBef>
                <a:spcPct val="0"/>
              </a:spcBef>
              <a:spcAft>
                <a:spcPct val="0"/>
              </a:spcAft>
              <a:defRPr sz="2600" b="1" kern="1200" cap="all">
                <a:solidFill>
                  <a:schemeClr val="tx2"/>
                </a:solidFill>
                <a:latin typeface="+mj-lt"/>
                <a:ea typeface="ヒラギノ角ゴ Pro W3" charset="0"/>
                <a:cs typeface="ヒラギノ角ゴ Pro W3" charset="0"/>
              </a:defRPr>
            </a:lvl1pPr>
            <a:lvl2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2pPr>
            <a:lvl3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3pPr>
            <a:lvl4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4pPr>
            <a:lvl5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9pPr>
          </a:lstStyle>
          <a:p>
            <a:pPr>
              <a:lnSpc>
                <a:spcPct val="100000"/>
              </a:lnSpc>
              <a:defRPr/>
            </a:pPr>
            <a:endParaRPr lang="nl-NL" sz="3600" dirty="0"/>
          </a:p>
          <a:p>
            <a:pPr>
              <a:lnSpc>
                <a:spcPct val="100000"/>
              </a:lnSpc>
              <a:defRPr/>
            </a:pPr>
            <a:endParaRPr lang="nl-NL" sz="3600" dirty="0"/>
          </a:p>
          <a:p>
            <a:pPr algn="r">
              <a:lnSpc>
                <a:spcPct val="100000"/>
              </a:lnSpc>
              <a:defRPr/>
            </a:pPr>
            <a:r>
              <a:rPr lang="nl-NL" sz="3600" dirty="0"/>
              <a:t>“</a:t>
            </a:r>
            <a:r>
              <a:rPr lang="nl-NL" sz="2400" dirty="0"/>
              <a:t>Dat kost meer energie dan ik kon wensen”</a:t>
            </a:r>
          </a:p>
          <a:p>
            <a:pPr>
              <a:lnSpc>
                <a:spcPct val="100000"/>
              </a:lnSpc>
              <a:defRPr/>
            </a:pPr>
            <a:endParaRPr lang="nl-NL" sz="1100" b="0" dirty="0"/>
          </a:p>
          <a:p>
            <a:pPr algn="r">
              <a:lnSpc>
                <a:spcPct val="100000"/>
              </a:lnSpc>
              <a:defRPr/>
            </a:pPr>
            <a:r>
              <a:rPr lang="nl-NL" sz="1100" b="0" dirty="0" err="1"/>
              <a:t>Mirna</a:t>
            </a:r>
            <a:r>
              <a:rPr lang="nl-NL" sz="1100" b="0" dirty="0"/>
              <a:t>, 46 jaar</a:t>
            </a:r>
            <a:br>
              <a:rPr lang="nl-NL" sz="1100" b="0" dirty="0"/>
            </a:br>
            <a:r>
              <a:rPr lang="nl-NL" sz="1100" b="0" dirty="0"/>
              <a:t>(pseudoniem) </a:t>
            </a:r>
            <a:br>
              <a:rPr lang="nl-NL" sz="2400" dirty="0"/>
            </a:br>
            <a:endParaRPr lang="nl-NL" sz="2400" dirty="0"/>
          </a:p>
        </p:txBody>
      </p:sp>
      <p:sp>
        <p:nvSpPr>
          <p:cNvPr id="9"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sz="1400" dirty="0"/>
              <a:t>Context: leven van mantelzorgers</a:t>
            </a:r>
            <a:br>
              <a:rPr lang="nl-NL" b="0" dirty="0"/>
            </a:br>
            <a:r>
              <a:rPr lang="nl-NL" dirty="0"/>
              <a:t>3.3 Wat als (mantel)zorg stopt… (I)</a:t>
            </a:r>
          </a:p>
        </p:txBody>
      </p:sp>
    </p:spTree>
    <p:extLst>
      <p:ext uri="{BB962C8B-B14F-4D97-AF65-F5344CB8AC3E}">
        <p14:creationId xmlns:p14="http://schemas.microsoft.com/office/powerpoint/2010/main" val="939675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sz="1400" dirty="0"/>
              <a:t>Context: leven van mantelzorgers</a:t>
            </a:r>
            <a:br>
              <a:rPr lang="nl-NL" sz="2800" b="0" dirty="0"/>
            </a:br>
            <a:r>
              <a:rPr lang="nl-NL" dirty="0"/>
              <a:t>3.3 Wat als (mantel)zorg stopt… (II)</a:t>
            </a:r>
          </a:p>
        </p:txBody>
      </p:sp>
      <p:sp>
        <p:nvSpPr>
          <p:cNvPr id="3" name="Subtitel 2"/>
          <p:cNvSpPr>
            <a:spLocks noGrp="1"/>
          </p:cNvSpPr>
          <p:nvPr>
            <p:ph type="subTitle" idx="1"/>
          </p:nvPr>
        </p:nvSpPr>
        <p:spPr>
          <a:xfrm>
            <a:off x="457200" y="1566333"/>
            <a:ext cx="8229600" cy="4136198"/>
          </a:xfrm>
        </p:spPr>
        <p:txBody>
          <a:bodyPr numCol="2" spcCol="540000"/>
          <a:lstStyle/>
          <a:p>
            <a:r>
              <a:rPr lang="nl-NL" sz="1050" b="1" dirty="0">
                <a:solidFill>
                  <a:schemeClr val="tx2"/>
                </a:solidFill>
              </a:rPr>
              <a:t>Impressie uit de interviews </a:t>
            </a:r>
            <a:endParaRPr lang="nl-NL" sz="1050" dirty="0"/>
          </a:p>
          <a:p>
            <a:pPr marL="171450" indent="-171450">
              <a:buFont typeface="Arial" panose="020B0604020202020204" pitchFamily="34" charset="0"/>
              <a:buChar char="•"/>
            </a:pPr>
            <a:r>
              <a:rPr lang="nl-NL" sz="1050" dirty="0"/>
              <a:t>Een mantelzorger die zich aanmeldde voor het onderzoek beschreef het desolate gevoel en de worsteling na jarenlang zorgen. De behoefte aan ondersteuning, was juist na het mantelzorgen groot, terwijl hier geen aandacht voor was vanuit wijkzorg. De casus was afgerond. </a:t>
            </a:r>
          </a:p>
          <a:p>
            <a:pPr marL="171450" indent="-171450">
              <a:buFont typeface="Arial" panose="020B0604020202020204" pitchFamily="34" charset="0"/>
              <a:buChar char="•"/>
            </a:pPr>
            <a:r>
              <a:rPr lang="nl-NL" sz="1050" dirty="0"/>
              <a:t>Een kwetsbaar ouder echtpaar, dat na een ziekenhuisperiode wijkzorg had ontvangen, had behoefte aan nazorg. De wijkzorg hield op een gegeven moment op, terwijl bij meneer nog wel de behoefte was aan ‘een back-up’ om af en toe op terug te vallen en om de weg te wijzen richting zorg of welzijn, indien nodig. De situatie thuis vroeg hierom (depressie, vergeetachtigheid, relatiecrises, etc.). De huisarts verwijst meneer naar een psycholoog, en daarmee is zijn rol afgerond.</a:t>
            </a:r>
          </a:p>
          <a:p>
            <a:pPr marL="171450" indent="-171450">
              <a:buFont typeface="Arial" panose="020B0604020202020204" pitchFamily="34" charset="0"/>
              <a:buChar char="•"/>
            </a:pPr>
            <a:r>
              <a:rPr lang="nl-NL" sz="1050" dirty="0"/>
              <a:t>Ook gaf een mantelzorger, waarvan de moeder inmiddels opgenomen is in het ziekenhuis, aan dat ze teleurgesteld was in het contact met de hulpverleners van de wijkzorg. De wijkverpleging, waar zij regelmatig contact mee had, omdat zij samen een ‘team’ vormden, liet vooralsnog niets meer van zich horen. Dit voelt vreemd voor de mantelzorger.</a:t>
            </a:r>
          </a:p>
          <a:p>
            <a:pPr marL="171450" indent="-171450">
              <a:buFont typeface="Arial" panose="020B0604020202020204" pitchFamily="34" charset="0"/>
              <a:buChar char="•"/>
            </a:pPr>
            <a:endParaRPr lang="nl-NL" sz="1050" dirty="0"/>
          </a:p>
          <a:p>
            <a:pPr marL="171450" indent="-171450">
              <a:buFont typeface="Arial" panose="020B0604020202020204" pitchFamily="34" charset="0"/>
              <a:buChar char="•"/>
            </a:pPr>
            <a:endParaRPr lang="nl-NL" sz="1050" dirty="0"/>
          </a:p>
          <a:p>
            <a:pPr marL="171450" indent="-171450">
              <a:buFont typeface="Arial" panose="020B0604020202020204" pitchFamily="34" charset="0"/>
              <a:buChar char="•"/>
            </a:pPr>
            <a:endParaRPr lang="nl-NL" sz="1050" dirty="0"/>
          </a:p>
          <a:p>
            <a:pPr marL="171450" indent="-171450">
              <a:buFont typeface="Arial" panose="020B0604020202020204" pitchFamily="34" charset="0"/>
              <a:buChar char="•"/>
            </a:pPr>
            <a:r>
              <a:rPr lang="nl-NL" sz="1050" dirty="0"/>
              <a:t>Meerdere mantelzorgers gaven aan dat ze opzagen tegen de komende periode van mantelzorg. Een palliatieve fase, waarin zij hun rol en plek moesten vinden. Ze vonden het ingewikkeld en hadden behoeften aan een gesprek hierover.</a:t>
            </a:r>
          </a:p>
          <a:p>
            <a:pPr marL="171450" indent="-171450">
              <a:buFont typeface="Arial" panose="020B0604020202020204" pitchFamily="34" charset="0"/>
              <a:buChar char="•"/>
            </a:pPr>
            <a:endParaRPr lang="nl-NL" sz="1050" dirty="0"/>
          </a:p>
          <a:p>
            <a:pPr>
              <a:defRPr/>
            </a:pPr>
            <a:r>
              <a:rPr lang="nl-NL" sz="1050" b="1" dirty="0">
                <a:solidFill>
                  <a:schemeClr val="tx2"/>
                </a:solidFill>
              </a:rPr>
              <a:t>Perspectief ervaringsdeskundigen</a:t>
            </a:r>
          </a:p>
          <a:p>
            <a:pPr marL="171450" indent="-171450">
              <a:buFont typeface="Arial" panose="020B0604020202020204" pitchFamily="34" charset="0"/>
              <a:buChar char="•"/>
            </a:pPr>
            <a:r>
              <a:rPr lang="nl-NL" sz="1050" dirty="0"/>
              <a:t>Ervaringsdeskundigen herkennen het thema en geven aan dat er weinig aandacht is voor nazorg en hulp na overlijden van de naaste waar voor gezorgd is. In hun ogen moet er in verschillend opzicht meer aandacht komen voor ‘nazorg’. Ten eerste meer begeleiding bij rouw en terugkeer in de maatschappij na een tijd lang gezorgd te hebben. Veel mantelzorgers hebben namelijk tijdelijk minder of niet geparticipeerd</a:t>
            </a:r>
            <a:r>
              <a:rPr lang="nl-NL" sz="1050" b="1" dirty="0"/>
              <a:t>.</a:t>
            </a:r>
            <a:r>
              <a:rPr lang="nl-NL" sz="1050" dirty="0"/>
              <a:t> Ten tweede is er behoefte aan praktische hulp, bijvoorbeeld het ‘terugbrengen’ van hulpmiddelen: hoe kom je af van alle spullen thuis, hoe werken dingen, et cetera? </a:t>
            </a:r>
          </a:p>
          <a:p>
            <a:pPr marL="171450" indent="-171450">
              <a:buFont typeface="Arial" panose="020B0604020202020204" pitchFamily="34" charset="0"/>
              <a:buChar char="•"/>
            </a:pPr>
            <a:r>
              <a:rPr lang="nl-NL" sz="1050" dirty="0"/>
              <a:t>Mantelzorgers die jarenlang gezorgd hebben voor een naaste kunnen hierdoor een gat op hun Curriculum Vitae (CV) hebben. Je moet weer re-integreren en de ervaring met mantelzorger kun je niet omzetten naar iets wat een diploma waard is.</a:t>
            </a:r>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Tree>
    <p:extLst>
      <p:ext uri="{BB962C8B-B14F-4D97-AF65-F5344CB8AC3E}">
        <p14:creationId xmlns:p14="http://schemas.microsoft.com/office/powerpoint/2010/main" val="3860328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dirty="0"/>
              <a:t>Voorwoord</a:t>
            </a:r>
          </a:p>
        </p:txBody>
      </p:sp>
      <p:sp>
        <p:nvSpPr>
          <p:cNvPr id="16387"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
        <p:nvSpPr>
          <p:cNvPr id="7" name="Subtitel 2"/>
          <p:cNvSpPr>
            <a:spLocks noGrp="1"/>
          </p:cNvSpPr>
          <p:nvPr>
            <p:ph type="subTitle" idx="1"/>
          </p:nvPr>
        </p:nvSpPr>
        <p:spPr>
          <a:xfrm>
            <a:off x="444674" y="1215603"/>
            <a:ext cx="8229600" cy="4308897"/>
          </a:xfrm>
        </p:spPr>
        <p:txBody>
          <a:bodyPr numCol="2">
            <a:noAutofit/>
          </a:bodyPr>
          <a:lstStyle/>
          <a:p>
            <a:r>
              <a:rPr lang="nl-NL" sz="1600" dirty="0">
                <a:latin typeface="Gabriola" panose="04040605051002020D02" pitchFamily="82" charset="0"/>
              </a:rPr>
              <a:t>Zorgen is onderdeel van ons bestaan. We zorgen voor elkaar en voor alles wat belangrijk is in het leven om te behouden. Zorg vormt het weefsel van onze samenleving. </a:t>
            </a:r>
            <a:endParaRPr lang="nl-NL" sz="1600" dirty="0">
              <a:solidFill>
                <a:schemeClr val="accent6"/>
              </a:solidFill>
              <a:latin typeface="Gabriola" panose="04040605051002020D02" pitchFamily="82" charset="0"/>
            </a:endParaRPr>
          </a:p>
          <a:p>
            <a:r>
              <a:rPr lang="nl-NL" sz="1600" dirty="0">
                <a:latin typeface="Gabriola" panose="04040605051002020D02" pitchFamily="82" charset="0"/>
              </a:rPr>
              <a:t> </a:t>
            </a:r>
          </a:p>
          <a:p>
            <a:r>
              <a:rPr lang="nl-NL" sz="1600" dirty="0">
                <a:latin typeface="Gabriola" panose="04040605051002020D02" pitchFamily="82" charset="0"/>
              </a:rPr>
              <a:t>Momenteel is er in ons land een verschuiving gaande van professionele naar mantel- en vrijwilligerszorg. Burgers moeten langer thuis blijven wonen en daar verzorgd worden. Daarbij wordt verwacht dat familie en vrienden daar een aandeel in hebben.</a:t>
            </a:r>
          </a:p>
          <a:p>
            <a:r>
              <a:rPr lang="nl-NL" sz="1600" dirty="0">
                <a:latin typeface="Gabriola" panose="04040605051002020D02" pitchFamily="82" charset="0"/>
              </a:rPr>
              <a:t> </a:t>
            </a:r>
          </a:p>
          <a:p>
            <a:r>
              <a:rPr lang="nl-NL" sz="1600" dirty="0">
                <a:latin typeface="Gabriola" panose="04040605051002020D02" pitchFamily="82" charset="0"/>
              </a:rPr>
              <a:t>En dan kun je zeggen, zoveel moeite is dat toch niet enkele zorgtaken te verrichten. Je moeder een kous aantrekken, de was doen, wat regelen, je gehandicapte broer begeleiden. Op nationaal </a:t>
            </a:r>
            <a:r>
              <a:rPr lang="nl-NL" sz="1600">
                <a:latin typeface="Gabriola" panose="04040605051002020D02" pitchFamily="82" charset="0"/>
              </a:rPr>
              <a:t>niveau  wijzen diverse </a:t>
            </a:r>
            <a:r>
              <a:rPr lang="nl-NL" sz="1600" dirty="0">
                <a:latin typeface="Gabriola" panose="04040605051002020D02" pitchFamily="82" charset="0"/>
              </a:rPr>
              <a:t>onderzoeken (Vorstenbosch &amp; Hermann, 2015;  Tonkens, 2015; </a:t>
            </a:r>
            <a:r>
              <a:rPr lang="nl-NL" sz="1600" dirty="0" err="1">
                <a:latin typeface="Gabriola" panose="04040605051002020D02" pitchFamily="82" charset="0"/>
              </a:rPr>
              <a:t>Verkerk</a:t>
            </a:r>
            <a:r>
              <a:rPr lang="nl-NL" sz="1600" dirty="0">
                <a:latin typeface="Gabriola" panose="04040605051002020D02" pitchFamily="82" charset="0"/>
              </a:rPr>
              <a:t>, 2015; Verhoeven, </a:t>
            </a:r>
            <a:r>
              <a:rPr lang="nl-NL" sz="1600" dirty="0" err="1">
                <a:latin typeface="Gabriola" panose="04040605051002020D02" pitchFamily="82" charset="0"/>
              </a:rPr>
              <a:t>Verplanke</a:t>
            </a:r>
            <a:r>
              <a:rPr lang="nl-NL" sz="1600" dirty="0">
                <a:latin typeface="Gabriola" panose="04040605051002020D02" pitchFamily="82" charset="0"/>
              </a:rPr>
              <a:t> &amp; Kampen, 2013; Verhoeven &amp; Tonkens, 2013; Palmboom &amp; Pols, 2008) uit dat mantelzorgers dit niet langer voelen als een keuze, maar als een morele verplichting voor iedereen, ongeacht de relatie die je hebt met je familie. En stel nou eens, dat die relatie niet goed is…</a:t>
            </a:r>
          </a:p>
          <a:p>
            <a:endParaRPr lang="nl-NL" sz="1600" dirty="0">
              <a:latin typeface="Gabriola" panose="04040605051002020D02" pitchFamily="82" charset="0"/>
            </a:endParaRPr>
          </a:p>
          <a:p>
            <a:endParaRPr lang="nl-NL" sz="1600" dirty="0">
              <a:latin typeface="Gabriola" panose="04040605051002020D02" pitchFamily="82" charset="0"/>
            </a:endParaRPr>
          </a:p>
          <a:p>
            <a:endParaRPr lang="nl-NL" sz="1600" dirty="0">
              <a:latin typeface="Gabriola" panose="04040605051002020D02" pitchFamily="82" charset="0"/>
            </a:endParaRPr>
          </a:p>
          <a:p>
            <a:endParaRPr lang="nl-NL" sz="1600" dirty="0">
              <a:latin typeface="Gabriola" panose="04040605051002020D02" pitchFamily="82" charset="0"/>
            </a:endParaRPr>
          </a:p>
          <a:p>
            <a:r>
              <a:rPr lang="nl-NL" sz="1600" dirty="0">
                <a:latin typeface="Gabriola" panose="04040605051002020D02" pitchFamily="82" charset="0"/>
              </a:rPr>
              <a:t>Veel mensen zorgen al voor elkaar. Ruim 3,5 miljoen burgers zijn betrokken bij mantelzorg of vrijwilligerswerk. Als er meer zorg moet worden verleend, zoals de overheid wil, komt dit bovenop de bestaande mantelzorg. In dit rapport lezen we dat dit mantelzorgers ongerust maakt. Ook in Amsterdam.</a:t>
            </a:r>
          </a:p>
          <a:p>
            <a:r>
              <a:rPr lang="nl-NL" sz="1600" dirty="0">
                <a:latin typeface="Gabriola" panose="04040605051002020D02" pitchFamily="82" charset="0"/>
              </a:rPr>
              <a:t>Een ander punt is dat de zorg niet gelijk is verdeeld tussen hen die wel of geen zorg verlenen. Vrouwen zonder werk, alleenstaand of met een </a:t>
            </a:r>
            <a:r>
              <a:rPr lang="nl-NL" sz="1600" dirty="0" err="1">
                <a:latin typeface="Gabriola" panose="04040605051002020D02" pitchFamily="82" charset="0"/>
              </a:rPr>
              <a:t>part-time</a:t>
            </a:r>
            <a:r>
              <a:rPr lang="nl-NL" sz="1600" dirty="0">
                <a:latin typeface="Gabriola" panose="04040605051002020D02" pitchFamily="82" charset="0"/>
              </a:rPr>
              <a:t> baan, verlenen vaker mantelzorg. Er komt dus meer neer op dezelfde, toch al vaak, overbelaste schouders. Zouden we de zorg rechtvaardiger kunnen verdelen, vragen mantelzorgers zich terecht af.</a:t>
            </a:r>
          </a:p>
          <a:p>
            <a:r>
              <a:rPr lang="nl-NL" sz="1600" dirty="0">
                <a:latin typeface="Gabriola" panose="04040605051002020D02" pitchFamily="82" charset="0"/>
              </a:rPr>
              <a:t> </a:t>
            </a:r>
          </a:p>
          <a:p>
            <a:r>
              <a:rPr lang="nl-NL" sz="1600" dirty="0">
                <a:latin typeface="Gabriola" panose="04040605051002020D02" pitchFamily="82" charset="0"/>
              </a:rPr>
              <a:t>Ten slotte, als we vinden dat er zorg moet worden gedaan door de familie, dan moeten we ook zorg dragen voor die mantelzorgers. Dit rapport geeft aan hoe belangrijk dat is, en hoe we dat kunnen doen. Door te zorgen om, te zorgen voor, en te zorgen dat mantelzorgers in Amsterdam hun zorgwerk kunnen doen.</a:t>
            </a:r>
          </a:p>
          <a:p>
            <a:r>
              <a:rPr lang="nl-NL" sz="1600" dirty="0">
                <a:latin typeface="Gabriola" panose="04040605051002020D02" pitchFamily="82" charset="0"/>
              </a:rPr>
              <a:t> </a:t>
            </a:r>
          </a:p>
          <a:p>
            <a:r>
              <a:rPr lang="nl-NL" sz="1600" dirty="0">
                <a:latin typeface="Gabriola" panose="04040605051002020D02" pitchFamily="82" charset="0"/>
              </a:rPr>
              <a:t>Prof. dr. Tineke Abma, VU medisch centrum, Amsterdam</a:t>
            </a:r>
          </a:p>
          <a:p>
            <a:r>
              <a:rPr lang="nl-NL" sz="1600" dirty="0">
                <a:latin typeface="Gabriola" panose="04040605051002020D02" pitchFamily="82" charset="0"/>
              </a:rPr>
              <a:t> </a:t>
            </a:r>
          </a:p>
          <a:p>
            <a:r>
              <a:rPr lang="nl-NL" sz="1600" dirty="0">
                <a:latin typeface="Gabriola" panose="04040605051002020D02" pitchFamily="82" charset="0"/>
              </a:rPr>
              <a:t> </a:t>
            </a:r>
          </a:p>
          <a:p>
            <a:pPr lvl="0"/>
            <a:r>
              <a:rPr lang="nl-NL" sz="1600" dirty="0">
                <a:latin typeface="Gabriola" panose="04040605051002020D02" pitchFamily="82" charset="0"/>
              </a:rPr>
              <a:t>.</a:t>
            </a:r>
          </a:p>
        </p:txBody>
      </p:sp>
    </p:spTree>
    <p:extLst>
      <p:ext uri="{BB962C8B-B14F-4D97-AF65-F5344CB8AC3E}">
        <p14:creationId xmlns:p14="http://schemas.microsoft.com/office/powerpoint/2010/main" val="669056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sz="1400" dirty="0"/>
              <a:t>Context: leven van mantelzorgers</a:t>
            </a:r>
            <a:br>
              <a:rPr lang="nl-NL" sz="2800" b="0" dirty="0"/>
            </a:br>
            <a:r>
              <a:rPr lang="nl-NL" dirty="0"/>
              <a:t>3.3 Wat als (mantel)zorg stopt… (III)</a:t>
            </a:r>
          </a:p>
        </p:txBody>
      </p:sp>
      <p:sp>
        <p:nvSpPr>
          <p:cNvPr id="3" name="Subtitel 2"/>
          <p:cNvSpPr>
            <a:spLocks noGrp="1"/>
          </p:cNvSpPr>
          <p:nvPr>
            <p:ph type="subTitle" idx="1"/>
          </p:nvPr>
        </p:nvSpPr>
        <p:spPr>
          <a:xfrm>
            <a:off x="457200" y="1566333"/>
            <a:ext cx="8229600" cy="4136198"/>
          </a:xfrm>
        </p:spPr>
        <p:txBody>
          <a:bodyPr numCol="2" spcCol="540000"/>
          <a:lstStyle/>
          <a:p>
            <a:pPr>
              <a:defRPr/>
            </a:pPr>
            <a:r>
              <a:rPr lang="nl-NL" sz="1050" b="1" dirty="0">
                <a:solidFill>
                  <a:schemeClr val="tx2"/>
                </a:solidFill>
              </a:rPr>
              <a:t>Perspectief academici</a:t>
            </a:r>
            <a:endParaRPr lang="nl-NL" sz="1050" dirty="0"/>
          </a:p>
          <a:p>
            <a:pPr>
              <a:defRPr/>
            </a:pPr>
            <a:r>
              <a:rPr lang="nl-NL" sz="1050" dirty="0"/>
              <a:t>Een systematische review van de literatuur op palliatieve zorg thuis (</a:t>
            </a:r>
            <a:r>
              <a:rPr lang="nl-NL" sz="1050" dirty="0" err="1"/>
              <a:t>Ventura</a:t>
            </a:r>
            <a:r>
              <a:rPr lang="nl-NL" sz="1050" dirty="0"/>
              <a:t>, et al, 2014) laat zien dat mantelzorgers vaak wel goed geholpen worden door hulpverleners met psychische last van het overlijden, echter dat er nauwelijks oog is voor spirituele en psychosociale behoeften (</a:t>
            </a:r>
            <a:r>
              <a:rPr lang="nl-NL" sz="1050" dirty="0" err="1"/>
              <a:t>Ventura</a:t>
            </a:r>
            <a:r>
              <a:rPr lang="nl-NL" sz="1050" dirty="0"/>
              <a:t> et al, 2014). Denk aan zingeving, terugkeer op werk en (weder)opbouw van een vriendenkring.</a:t>
            </a:r>
          </a:p>
          <a:p>
            <a:pPr>
              <a:defRPr/>
            </a:pPr>
            <a:endParaRPr lang="nl-NL" sz="1050" dirty="0"/>
          </a:p>
          <a:p>
            <a:pPr>
              <a:defRPr/>
            </a:pPr>
            <a:r>
              <a:rPr lang="nl-NL" sz="1050" b="1" dirty="0">
                <a:solidFill>
                  <a:schemeClr val="tx2"/>
                </a:solidFill>
              </a:rPr>
              <a:t>Perspectief klankbordgroep</a:t>
            </a:r>
            <a:endParaRPr lang="nl-NL" sz="1050" dirty="0"/>
          </a:p>
          <a:p>
            <a:pPr>
              <a:defRPr/>
            </a:pPr>
            <a:r>
              <a:rPr lang="nl-NL" sz="1050" dirty="0"/>
              <a:t>Wijkverpleegkundigen verklaren het thema ‘wat als (mantel)zorg stopt’ als volgt: “</a:t>
            </a:r>
            <a:r>
              <a:rPr lang="nl-NL" sz="1050" i="1" dirty="0"/>
              <a:t>Als de zorg voor de cliënt stopt, dan houdt de financiering op. Dus kun je als hulpverlener niet meer iets voor de mantelzorger betekenen. Of je moet het in je vrije tijd doen…” </a:t>
            </a:r>
            <a:r>
              <a:rPr lang="nl-NL" sz="1050" dirty="0"/>
              <a:t>Dit terwijl mantelzorgers nog wel behoefte hebben aan bijvoorbeeld hulp bij rouwverwerking of bij praktische zaken. Dan kunnen ze terecht bij maatschappelijk werk. Dit is echter niet de vertrouwde hulpverlener, waar ze (soms jarenlang) mee hebben gewerkt.</a:t>
            </a:r>
            <a:endParaRPr lang="nl-NL" sz="1050" i="1" dirty="0"/>
          </a:p>
          <a:p>
            <a:pPr>
              <a:defRPr/>
            </a:pPr>
            <a:endParaRPr lang="nl-NL" sz="1050" dirty="0"/>
          </a:p>
          <a:p>
            <a:pPr>
              <a:defRPr/>
            </a:pPr>
            <a:endParaRPr lang="nl-NL" sz="1050" dirty="0"/>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pic>
        <p:nvPicPr>
          <p:cNvPr id="13" name="Afbeelding 12"/>
          <p:cNvPicPr>
            <a:picLocks noChangeAspect="1"/>
          </p:cNvPicPr>
          <p:nvPr/>
        </p:nvPicPr>
        <p:blipFill rotWithShape="1">
          <a:blip r:embed="rId3" cstate="email">
            <a:extLst>
              <a:ext uri="{28A0092B-C50C-407E-A947-70E740481C1C}">
                <a14:useLocalDpi xmlns:a14="http://schemas.microsoft.com/office/drawing/2010/main"/>
              </a:ext>
            </a:extLst>
          </a:blip>
          <a:srcRect b="-300"/>
          <a:stretch/>
        </p:blipFill>
        <p:spPr>
          <a:xfrm>
            <a:off x="5915597" y="1578438"/>
            <a:ext cx="3236143" cy="4052225"/>
          </a:xfrm>
          <a:prstGeom prst="rect">
            <a:avLst/>
          </a:prstGeom>
        </p:spPr>
      </p:pic>
    </p:spTree>
    <p:extLst>
      <p:ext uri="{BB962C8B-B14F-4D97-AF65-F5344CB8AC3E}">
        <p14:creationId xmlns:p14="http://schemas.microsoft.com/office/powerpoint/2010/main" val="2305863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Goede zorg in de wijk III Mantelzorg\Klankbordgroep\maxresdefaul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bwMode="auto">
          <a:xfrm>
            <a:off x="0" y="0"/>
            <a:ext cx="9144000" cy="595615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tekst 2"/>
          <p:cNvSpPr>
            <a:spLocks noGrp="1"/>
          </p:cNvSpPr>
          <p:nvPr>
            <p:ph type="body" sz="quarter" idx="11"/>
          </p:nvPr>
        </p:nvSpPr>
        <p:spPr>
          <a:xfrm>
            <a:off x="576385" y="4271375"/>
            <a:ext cx="7966365" cy="938629"/>
          </a:xfrm>
        </p:spPr>
        <p:txBody>
          <a:bodyPr/>
          <a:lstStyle/>
          <a:p>
            <a:endParaRPr lang="nl-NL" sz="2600" b="1" i="0" dirty="0">
              <a:latin typeface="Arail"/>
            </a:endParaRPr>
          </a:p>
          <a:p>
            <a:pPr algn="ctr"/>
            <a:r>
              <a:rPr lang="nl-NL" sz="2600" b="1" i="0" dirty="0">
                <a:latin typeface="Arail"/>
              </a:rPr>
              <a:t>4. DENKKADER MANTELZORGPERSPECTIEF</a:t>
            </a:r>
            <a:endParaRPr lang="nl-NL" sz="2600" i="0" dirty="0">
              <a:latin typeface="Arail"/>
            </a:endParaRPr>
          </a:p>
        </p:txBody>
      </p:sp>
    </p:spTree>
    <p:extLst>
      <p:ext uri="{BB962C8B-B14F-4D97-AF65-F5344CB8AC3E}">
        <p14:creationId xmlns:p14="http://schemas.microsoft.com/office/powerpoint/2010/main" val="1807790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sz="1400" dirty="0"/>
              <a:t>Denkkader mantelzorgperspectief</a:t>
            </a:r>
            <a:br>
              <a:rPr lang="nl-NL" b="0" dirty="0"/>
            </a:br>
            <a:r>
              <a:rPr lang="nl-NL" dirty="0"/>
              <a:t>4. Zorgen voor, zorgen dat, zorgen om (I)</a:t>
            </a:r>
          </a:p>
        </p:txBody>
      </p:sp>
      <p:sp>
        <p:nvSpPr>
          <p:cNvPr id="3" name="Subtitel 2"/>
          <p:cNvSpPr>
            <a:spLocks noGrp="1"/>
          </p:cNvSpPr>
          <p:nvPr>
            <p:ph type="subTitle" idx="1"/>
          </p:nvPr>
        </p:nvSpPr>
        <p:spPr>
          <a:xfrm>
            <a:off x="457200" y="1566333"/>
            <a:ext cx="8229600" cy="4136198"/>
          </a:xfrm>
        </p:spPr>
        <p:txBody>
          <a:bodyPr numCol="2" spcCol="540000"/>
          <a:lstStyle/>
          <a:p>
            <a:r>
              <a:rPr lang="nl-NL" sz="1050" b="1" dirty="0">
                <a:solidFill>
                  <a:schemeClr val="tx2"/>
                </a:solidFill>
              </a:rPr>
              <a:t>Impressie uit de interviews </a:t>
            </a:r>
            <a:br>
              <a:rPr lang="nl-NL" sz="1050" dirty="0"/>
            </a:br>
            <a:r>
              <a:rPr lang="nl-NL" sz="1050" dirty="0"/>
              <a:t>Mantelzorgers leveren drie soorten mantelzorgtaken: </a:t>
            </a:r>
          </a:p>
          <a:p>
            <a:pPr marL="171450" indent="-171450">
              <a:buFont typeface="Arial" panose="020B0604020202020204" pitchFamily="34" charset="0"/>
              <a:buChar char="•"/>
            </a:pPr>
            <a:r>
              <a:rPr lang="nl-NL" sz="1050" b="1" dirty="0"/>
              <a:t>‘Zorgen voor’ </a:t>
            </a:r>
            <a:r>
              <a:rPr lang="nl-NL" sz="1050" dirty="0"/>
              <a:t>(fysieke en emotionele hulp bieden)</a:t>
            </a:r>
            <a:r>
              <a:rPr lang="nl-NL" sz="1050" b="1" dirty="0"/>
              <a:t> </a:t>
            </a:r>
            <a:r>
              <a:rPr lang="nl-NL" sz="1050" dirty="0"/>
              <a:t>bestaat uit het bieden van verpleegkundige hulp (verpleegkundige handelingen), persoonlijke verzorging (aankleden, wassen, boodschappen doen, eten maken, hulp bij eten), begeleiding en ondersteuning (een begeleidend gesprek, meelopen, meegaan) en huishouding (schoonmaken en netjes houden van het huis).</a:t>
            </a:r>
          </a:p>
          <a:p>
            <a:pPr marL="171450" indent="-171450">
              <a:buFont typeface="Arial" panose="020B0604020202020204" pitchFamily="34" charset="0"/>
              <a:buChar char="•"/>
            </a:pPr>
            <a:r>
              <a:rPr lang="nl-NL" sz="1050" b="1" dirty="0"/>
              <a:t>‘Zorgen dat’ </a:t>
            </a:r>
            <a:r>
              <a:rPr lang="nl-NL" sz="1050" dirty="0"/>
              <a:t>(coördineren dat zorg of ondersteuning geleverd wordt) bestaat uit het regelen dat zorg en ondersteuning geleverd wordt. Het regelen dat er de hulpverleners doen wat nodig is, dat afspraken met artsen gemaakt worden en dat men op tijd ter plekke is, administratie doen, etc.. Dit kost veel energie voor mantelzorgers, omdat dit vaak bovenop het ‘zorgen voor’ komt. </a:t>
            </a:r>
          </a:p>
          <a:p>
            <a:pPr marL="171450" indent="-171450">
              <a:buFont typeface="Arial" panose="020B0604020202020204" pitchFamily="34" charset="0"/>
              <a:buChar char="•"/>
            </a:pPr>
            <a:r>
              <a:rPr lang="nl-NL" sz="1050" b="1" dirty="0"/>
              <a:t>‘Zorgen om’ </a:t>
            </a:r>
            <a:r>
              <a:rPr lang="nl-NL" sz="1050" dirty="0"/>
              <a:t>(in je hoofd bezig zijn of piekeren over het welzijn van je naaste) bestaat uit nadenken over je naaste, zijn ziekte en toekomst, maar ook als je niet bij je naaste bent je afvragen of het wel goed gaat met hem of haar.</a:t>
            </a:r>
          </a:p>
          <a:p>
            <a:pPr>
              <a:defRPr/>
            </a:pPr>
            <a:endParaRPr lang="nl-NL" sz="1050" b="1" dirty="0">
              <a:solidFill>
                <a:schemeClr val="tx2"/>
              </a:solidFill>
            </a:endParaRPr>
          </a:p>
          <a:p>
            <a:pPr>
              <a:defRPr/>
            </a:pPr>
            <a:endParaRPr lang="nl-NL" sz="1050" b="1" dirty="0">
              <a:solidFill>
                <a:schemeClr val="tx2"/>
              </a:solidFill>
            </a:endParaRPr>
          </a:p>
          <a:p>
            <a:pPr>
              <a:defRPr/>
            </a:pPr>
            <a:endParaRPr lang="nl-NL" sz="1050" b="1" dirty="0">
              <a:solidFill>
                <a:schemeClr val="tx2"/>
              </a:solidFill>
            </a:endParaRPr>
          </a:p>
          <a:p>
            <a:pPr>
              <a:defRPr/>
            </a:pPr>
            <a:r>
              <a:rPr lang="nl-NL" sz="1050" b="1" dirty="0">
                <a:solidFill>
                  <a:schemeClr val="tx2"/>
                </a:solidFill>
              </a:rPr>
              <a:t>Perspectief ervaringsdeskundigen</a:t>
            </a:r>
            <a:endParaRPr lang="nl-NL" sz="1050" dirty="0"/>
          </a:p>
          <a:p>
            <a:pPr marL="171450" indent="-171450">
              <a:buFont typeface="Arial"/>
              <a:buChar char="•"/>
              <a:defRPr/>
            </a:pPr>
            <a:r>
              <a:rPr lang="nl-NL" sz="1050" dirty="0"/>
              <a:t>Ervaringsdeskundigen geven aan dat het onderverdelen van hun taken in ‘zorgen voor’, ‘zorgen dat’ en ‘zorgen om’ een belangrijk inzicht van dit onderzoek is. De focus ligt bij hulpverleners vaak op ‘zorgen voor’, echter juist ‘zorgen dat’ slokt het meest van je tijd op en wekt veel irritatie. Ook het ‘zorgen om’ wordt niet altijd erkend door hulpverleners. </a:t>
            </a:r>
          </a:p>
          <a:p>
            <a:pPr marL="171450" indent="-171450">
              <a:buFont typeface="Arial"/>
              <a:buChar char="•"/>
              <a:defRPr/>
            </a:pPr>
            <a:r>
              <a:rPr lang="nl-NL" sz="1050" dirty="0"/>
              <a:t>De ervaringsdeskundige geven aan dat zowel hulpverleners als mantelzorgers vanuit het denkkader ‘zorgen voor, zorgen dat, zorgen om’ een ander gesprek kunnen hebben. Als beiden (hulpverlener en mantelzorger) voor ogen hebben dat gesproken wordt over ‘zorgen om’ in plaats van ‘zorgen voor’, zal het gesprek over oplossingen meer passend zijn voor de mantelzorger.</a:t>
            </a:r>
          </a:p>
          <a:p>
            <a:pPr marL="171450" indent="-171450">
              <a:buFont typeface="Arial"/>
              <a:buChar char="•"/>
              <a:defRPr/>
            </a:pPr>
            <a:r>
              <a:rPr lang="nl-NL" sz="1050" dirty="0"/>
              <a:t>Volgens ervaringsdeskundigen is voor ‘goede zorg voor mantelzorgers’ ondersteuning op alle drie de soorten mantelzorgtaken wenselijk, waar nodig. </a:t>
            </a:r>
          </a:p>
          <a:p>
            <a:pPr>
              <a:defRPr/>
            </a:pPr>
            <a:endParaRPr lang="nl-NL" sz="1050" dirty="0"/>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Tree>
    <p:extLst>
      <p:ext uri="{BB962C8B-B14F-4D97-AF65-F5344CB8AC3E}">
        <p14:creationId xmlns:p14="http://schemas.microsoft.com/office/powerpoint/2010/main" val="3498970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sz="1400" dirty="0"/>
              <a:t>Denkkader mantelzorgperspectief</a:t>
            </a:r>
            <a:br>
              <a:rPr lang="nl-NL" b="0" dirty="0"/>
            </a:br>
            <a:r>
              <a:rPr lang="nl-NL" dirty="0"/>
              <a:t>4. Zorgen voor, zorgen om, zorgen dat (II)</a:t>
            </a:r>
          </a:p>
        </p:txBody>
      </p:sp>
      <p:sp>
        <p:nvSpPr>
          <p:cNvPr id="3" name="Subtitel 2"/>
          <p:cNvSpPr>
            <a:spLocks noGrp="1"/>
          </p:cNvSpPr>
          <p:nvPr>
            <p:ph type="subTitle" idx="1"/>
          </p:nvPr>
        </p:nvSpPr>
        <p:spPr>
          <a:xfrm>
            <a:off x="457200" y="1566333"/>
            <a:ext cx="8229600" cy="3984589"/>
          </a:xfrm>
        </p:spPr>
        <p:txBody>
          <a:bodyPr numCol="2" spcCol="540000"/>
          <a:lstStyle/>
          <a:p>
            <a:pPr>
              <a:defRPr/>
            </a:pPr>
            <a:r>
              <a:rPr lang="nl-NL" sz="1050" b="1" dirty="0">
                <a:solidFill>
                  <a:schemeClr val="tx2"/>
                </a:solidFill>
              </a:rPr>
              <a:t>Perspectief academici</a:t>
            </a:r>
          </a:p>
          <a:p>
            <a:endParaRPr lang="nl-NL" sz="1050" dirty="0"/>
          </a:p>
          <a:p>
            <a:r>
              <a:rPr lang="nl-NL" sz="1050" dirty="0">
                <a:solidFill>
                  <a:schemeClr val="tx2"/>
                </a:solidFill>
              </a:rPr>
              <a:t>‘Goed leven’ kunnen vormgeven, samen met anderen</a:t>
            </a:r>
            <a:endParaRPr lang="nl-NL" sz="1050" dirty="0"/>
          </a:p>
          <a:p>
            <a:r>
              <a:rPr lang="nl-NL" sz="1050" dirty="0"/>
              <a:t>De zorgethiek gaat uit van autonomie als vorm van zelfontplooiing. De centrale kwestie is of mensen hun leven zodanig vorm kunnen geven dat dit ook als een goed leven gezien kan worden. Vanuit de zorgethiek worden autonomie en afhankelijkheid niet als tegengesteld aan elkaar gezien. De autonomie kan juist vergroot worden in een relatie van afhankelijkheid, vanuit zorg-ethisch perspectief (</a:t>
            </a:r>
            <a:r>
              <a:rPr lang="nl-NL" sz="1050" dirty="0" err="1"/>
              <a:t>Mackenzie</a:t>
            </a:r>
            <a:r>
              <a:rPr lang="nl-NL" sz="1050" dirty="0"/>
              <a:t> en </a:t>
            </a:r>
            <a:r>
              <a:rPr lang="nl-NL" sz="1050" dirty="0" err="1"/>
              <a:t>Stoljar</a:t>
            </a:r>
            <a:r>
              <a:rPr lang="nl-NL" sz="1050" dirty="0"/>
              <a:t> 2000). Naasten en mantelzorgers kunnen juist doordat zij afhankelijk en verbonden zijn met anderen en ondersteuning van anderen ontvangen min of meer autonoom zijn.</a:t>
            </a:r>
          </a:p>
          <a:p>
            <a:r>
              <a:rPr lang="nl-NL" sz="1050" dirty="0"/>
              <a:t> </a:t>
            </a:r>
          </a:p>
          <a:p>
            <a:r>
              <a:rPr lang="nl-NL" sz="1050" dirty="0">
                <a:solidFill>
                  <a:schemeClr val="tx2"/>
                </a:solidFill>
              </a:rPr>
              <a:t>Vier fasen van zorg</a:t>
            </a:r>
            <a:endParaRPr lang="nl-NL" sz="1050" dirty="0"/>
          </a:p>
          <a:p>
            <a:r>
              <a:rPr lang="nl-NL" sz="1050" dirty="0"/>
              <a:t>Binnen de zorgethiek onderscheidt men vier fasen van zorg (</a:t>
            </a:r>
            <a:r>
              <a:rPr lang="nl-NL" sz="1050" dirty="0" err="1"/>
              <a:t>Tronto</a:t>
            </a:r>
            <a:r>
              <a:rPr lang="nl-NL" sz="1050" dirty="0"/>
              <a:t> 1993, p.105 e.v.). De eerste fase is het zich zorgen maken om iemand of iets. In deze fase wordt een persoon of zaak herkend als zorgbehoeftig. De tweede fase is het zorg op zich nemen. Daarbij is sprake van een concreet initiatief: er wordt opgetreden om de zorgbehoefte te beantwoorden. De derde fase betreft de daadwerkelijke uitvoering van de zorg: het verlenen van zorg. De vierde fase is het ontvangen van zorg. Het zorgproces is niet compleet indien een van deze fasen ontbreekt. De fasen zijn alleen analytisch te onderscheiden: in de praktijk lopen ze in elkaar over. In 2014 onderscheidt politicologe Joan </a:t>
            </a:r>
            <a:r>
              <a:rPr lang="nl-NL" sz="1050" dirty="0" err="1"/>
              <a:t>Tronto</a:t>
            </a:r>
            <a:r>
              <a:rPr lang="nl-NL" sz="1050" dirty="0"/>
              <a:t> een vijfde fase die verwijst naar het samen zorg dragen voor, en daarmee de laatste fase verbindt met de eerste fase, en zo zorgt voor de cyclus van zorgen.</a:t>
            </a:r>
          </a:p>
          <a:p>
            <a:endParaRPr lang="nl-NL" sz="1050" dirty="0"/>
          </a:p>
          <a:p>
            <a:r>
              <a:rPr lang="nl-NL" sz="1050" dirty="0">
                <a:solidFill>
                  <a:schemeClr val="tx2"/>
                </a:solidFill>
              </a:rPr>
              <a:t>Deugden die ’goede zorg’ mogelijk maken</a:t>
            </a:r>
            <a:endParaRPr lang="nl-NL" sz="1050" dirty="0"/>
          </a:p>
          <a:p>
            <a:r>
              <a:rPr lang="nl-NL" sz="1050" dirty="0"/>
              <a:t>Zorg is te begrijpen als een proces van antwoord geven op de vraag van de ander. Dit impliceert dat men de zorgvraag onderkent (aandacht), zich aangesproken voelt (verantwoordelijkheid), met de vraag weet om te gaan (competentie) en in het antwoord geven beseft dat het niet om éénrichtingsverkeer gaat, maar om een gezamenlijke onderneming (responsiviteit van de ander), en dat zorg gebaseerd is op vertrouwen. </a:t>
            </a:r>
          </a:p>
          <a:p>
            <a:endParaRPr lang="nl-NL" sz="1050" dirty="0"/>
          </a:p>
          <a:p>
            <a:r>
              <a:rPr lang="nl-NL" sz="1050" i="1" dirty="0"/>
              <a:t>In de komende hoofdstukken zullen we de diverse fasen en bijbehorende deugen, zoals benoemd door </a:t>
            </a:r>
            <a:r>
              <a:rPr lang="nl-NL" sz="1050" i="1" dirty="0" err="1"/>
              <a:t>Tronto</a:t>
            </a:r>
            <a:r>
              <a:rPr lang="nl-NL" sz="1050" i="1" dirty="0"/>
              <a:t> (1993) linken aan de praktijk van de mantelzorger die ‘zorgt om, zorgt voor en zorgt dat’.</a:t>
            </a:r>
            <a:endParaRPr lang="nl-NL" sz="1050" dirty="0"/>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Tree>
    <p:extLst>
      <p:ext uri="{BB962C8B-B14F-4D97-AF65-F5344CB8AC3E}">
        <p14:creationId xmlns:p14="http://schemas.microsoft.com/office/powerpoint/2010/main" val="1555844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0726"/>
            <a:ext cx="9218258" cy="5981148"/>
          </a:xfrm>
          <a:prstGeom prst="rect">
            <a:avLst/>
          </a:prstGeom>
        </p:spPr>
      </p:pic>
      <p:sp>
        <p:nvSpPr>
          <p:cNvPr id="3" name="Tijdelijke aanduiding voor tekst 2"/>
          <p:cNvSpPr>
            <a:spLocks noGrp="1"/>
          </p:cNvSpPr>
          <p:nvPr>
            <p:ph type="body" sz="quarter" idx="11"/>
          </p:nvPr>
        </p:nvSpPr>
        <p:spPr>
          <a:xfrm>
            <a:off x="307071" y="4647155"/>
            <a:ext cx="8262318" cy="938629"/>
          </a:xfrm>
        </p:spPr>
        <p:txBody>
          <a:bodyPr/>
          <a:lstStyle/>
          <a:p>
            <a:pPr algn="ctr"/>
            <a:endParaRPr lang="nl-NL" sz="2600" b="1" i="0" dirty="0">
              <a:latin typeface="Arail"/>
            </a:endParaRPr>
          </a:p>
          <a:p>
            <a:pPr algn="l"/>
            <a:r>
              <a:rPr lang="nl-NL" sz="2600" b="1" i="0" dirty="0">
                <a:latin typeface="Arail"/>
              </a:rPr>
              <a:t>5. BELEVING VERANDERINGEN IN DE ZORG</a:t>
            </a:r>
            <a:endParaRPr lang="nl-NL" sz="2600" i="0" dirty="0">
              <a:latin typeface="Arail"/>
            </a:endParaRPr>
          </a:p>
        </p:txBody>
      </p:sp>
    </p:spTree>
    <p:extLst>
      <p:ext uri="{BB962C8B-B14F-4D97-AF65-F5344CB8AC3E}">
        <p14:creationId xmlns:p14="http://schemas.microsoft.com/office/powerpoint/2010/main" val="726498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510954" cy="769937"/>
          </a:xfrm>
          <a:extLst>
            <a:ext uri="{FAA26D3D-D897-4be2-8F04-BA451C77F1D7}">
              <ma14:placeholderFlag xmlns="" xmlns:ma14="http://schemas.microsoft.com/office/mac/drawingml/2011/main" val="1"/>
            </a:ext>
          </a:extLst>
        </p:spPr>
        <p:txBody>
          <a:bodyPr/>
          <a:lstStyle/>
          <a:p>
            <a:pPr>
              <a:defRPr/>
            </a:pPr>
            <a:r>
              <a:rPr lang="nl-NL" sz="1400" dirty="0"/>
              <a:t>Beleving veranderingen in de zorg</a:t>
            </a:r>
            <a:br>
              <a:rPr lang="nl-NL" sz="1400" dirty="0"/>
            </a:br>
            <a:r>
              <a:rPr lang="nl-NL" dirty="0"/>
              <a:t>5.1 Onrust, maar beperkte veranderingen (I)	</a:t>
            </a:r>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
        <p:nvSpPr>
          <p:cNvPr id="6" name="Subtitel 2"/>
          <p:cNvSpPr txBox="1">
            <a:spLocks/>
          </p:cNvSpPr>
          <p:nvPr/>
        </p:nvSpPr>
        <p:spPr>
          <a:xfrm>
            <a:off x="2199191" y="1471549"/>
            <a:ext cx="6270472" cy="4267924"/>
          </a:xfrm>
          <a:prstGeom prst="rect">
            <a:avLst/>
          </a:prstGeom>
        </p:spPr>
        <p:txBody>
          <a:bodyPr lIns="0" tIns="0" rIns="0" bIns="0" numCol="1" spcCol="540000"/>
          <a:lstStyle>
            <a:lvl1pPr marL="0" indent="0" algn="l" defTabSz="457200" rtl="0" eaLnBrk="1" fontAlgn="base" hangingPunct="1">
              <a:lnSpc>
                <a:spcPts val="1400"/>
              </a:lnSpc>
              <a:spcBef>
                <a:spcPts val="0"/>
              </a:spcBef>
              <a:spcAft>
                <a:spcPct val="0"/>
              </a:spcAft>
              <a:buFont typeface="Arial" pitchFamily="34" charset="0"/>
              <a:buNone/>
              <a:defRPr sz="1100" kern="1200">
                <a:solidFill>
                  <a:srgbClr val="666666"/>
                </a:solidFill>
                <a:latin typeface="+mn-lt"/>
                <a:ea typeface="ヒラギノ角ゴ Pro W3" charset="0"/>
                <a:cs typeface="ヒラギノ角ゴ Pro W3" charset="0"/>
              </a:defRPr>
            </a:lvl1pPr>
            <a:lvl2pPr marL="457200" indent="0" algn="ctr" defTabSz="457200" rtl="0" eaLnBrk="1" fontAlgn="base" hangingPunct="1">
              <a:spcBef>
                <a:spcPct val="20000"/>
              </a:spcBef>
              <a:spcAft>
                <a:spcPct val="0"/>
              </a:spcAft>
              <a:buFont typeface="Arial" pitchFamily="34" charset="0"/>
              <a:buNone/>
              <a:defRPr sz="2800" kern="1200">
                <a:solidFill>
                  <a:schemeClr val="tx1">
                    <a:tint val="75000"/>
                  </a:schemeClr>
                </a:solidFill>
                <a:latin typeface="+mn-lt"/>
                <a:ea typeface="ヒラギノ角ゴ Pro W3" charset="0"/>
                <a:cs typeface="+mn-cs"/>
              </a:defRPr>
            </a:lvl2pPr>
            <a:lvl3pPr marL="914400" indent="0" algn="ctr" defTabSz="457200" rtl="0" eaLnBrk="1" fontAlgn="base" hangingPunct="1">
              <a:spcBef>
                <a:spcPct val="20000"/>
              </a:spcBef>
              <a:spcAft>
                <a:spcPct val="0"/>
              </a:spcAft>
              <a:buFont typeface="Arial" pitchFamily="34" charset="0"/>
              <a:buNone/>
              <a:defRPr sz="2400" kern="1200">
                <a:solidFill>
                  <a:schemeClr val="tx1">
                    <a:tint val="75000"/>
                  </a:schemeClr>
                </a:solidFill>
                <a:latin typeface="+mn-lt"/>
                <a:ea typeface="ヒラギノ角ゴ Pro W3" charset="0"/>
                <a:cs typeface="+mn-cs"/>
              </a:defRPr>
            </a:lvl3pPr>
            <a:lvl4pPr marL="13716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4pPr>
            <a:lvl5pPr marL="18288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sz="1050" b="1" dirty="0"/>
              <a:t>Tijdens het onderzoek was het onderzoeksteam aanwezig bij een groep mantelzorgers van thuiswonende naasten met dementie. In dit gesprek kwamen ervaringen over de veranderingen in het zorgbeleid (decentralisaties) ter sprake. </a:t>
            </a:r>
            <a:endParaRPr lang="nl-NL" altLang="en-US" sz="1050" b="1" i="1" dirty="0">
              <a:solidFill>
                <a:schemeClr val="tx2"/>
              </a:solidFill>
            </a:endParaRPr>
          </a:p>
          <a:p>
            <a:pPr>
              <a:defRPr/>
            </a:pPr>
            <a:endParaRPr lang="nl-NL" altLang="en-US" sz="1050" b="1" i="1" dirty="0">
              <a:solidFill>
                <a:schemeClr val="tx2"/>
              </a:solidFill>
            </a:endParaRPr>
          </a:p>
          <a:p>
            <a:pPr>
              <a:defRPr/>
            </a:pPr>
            <a:r>
              <a:rPr lang="nl-NL" altLang="en-US" sz="1050" b="1" i="1" dirty="0">
                <a:solidFill>
                  <a:schemeClr val="tx2"/>
                </a:solidFill>
              </a:rPr>
              <a:t>“Zonder dat toeval zag ons leven er anders uit”</a:t>
            </a:r>
          </a:p>
          <a:p>
            <a:r>
              <a:rPr lang="nl-NL" sz="1050" dirty="0"/>
              <a:t>Een Surinaamse dame van boven de 80 woont samen met haar man, die dementie heeft. Tot voor kort deed zij alles zelf, maar sinds vorige week heeft zij professionele hulp gekregen. </a:t>
            </a:r>
            <a:r>
              <a:rPr lang="nl-NL" sz="1050" i="1" dirty="0"/>
              <a:t>“Het ging echt niet meer.” </a:t>
            </a:r>
            <a:r>
              <a:rPr lang="nl-NL" sz="1050" dirty="0"/>
              <a:t>Na een intake gehad te hebben, komen ze nu 3 keer per week. </a:t>
            </a:r>
            <a:r>
              <a:rPr lang="nl-NL" sz="1050" i="1" dirty="0"/>
              <a:t>“Alleen om te</a:t>
            </a:r>
            <a:r>
              <a:rPr lang="nl-NL" sz="1050" dirty="0"/>
              <a:t> </a:t>
            </a:r>
            <a:r>
              <a:rPr lang="nl-NL" sz="1050" i="1" dirty="0"/>
              <a:t>wassen. hoor. Zij komen erin en eruit. De andere dagen doe ik het nog steeds zelf het wassen . En dat is niet makkelijk.” </a:t>
            </a:r>
            <a:r>
              <a:rPr lang="nl-NL" sz="1050" dirty="0"/>
              <a:t>Daarnaast kreeg het echtpaar al huishoudelijke hulp. </a:t>
            </a:r>
            <a:r>
              <a:rPr lang="nl-NL" sz="1050" i="1" dirty="0"/>
              <a:t>“Er kwam een jongeman. Dat moet dat keukentafelgesprek zijn geweest. Die vroeg aan mijn man: kunt u nog stofzuigen? Nou, dan denk ik wel, hij heeft 100% dementie diagnose. Hoe kun je zoiets vragen? Het is 3 uur gebleven. Nu staat het vast tot 2020.“</a:t>
            </a:r>
            <a:endParaRPr lang="nl-NL" sz="1050" dirty="0"/>
          </a:p>
          <a:p>
            <a:endParaRPr lang="nl-NL" sz="1050" dirty="0"/>
          </a:p>
          <a:p>
            <a:r>
              <a:rPr lang="nl-NL" sz="1050" b="1" i="1" dirty="0">
                <a:solidFill>
                  <a:schemeClr val="tx2"/>
                </a:solidFill>
              </a:rPr>
              <a:t>“Ik heb altijd hard gewerkt en ik ga tot de grond”</a:t>
            </a:r>
            <a:endParaRPr lang="nl-NL" sz="1050" dirty="0"/>
          </a:p>
          <a:p>
            <a:r>
              <a:rPr lang="nl-NL" sz="1050" dirty="0"/>
              <a:t>Een meneer van 68 vertelt geagiteerd over de eigen bijdrage voor de dagbesteding en de kosten voor het vervoer daarheen. </a:t>
            </a:r>
            <a:r>
              <a:rPr lang="nl-NL" sz="1050" i="1" dirty="0"/>
              <a:t>“Ik kreeg dat pas onlangs te horen. En het is 300 euro per maand. En dan krijg ik dat nu met terugwerkende kracht van het hele jaar. 600 euro per maand. En dan ook nog die vergoeding voor het vervoer erheen. Het is toch te zot voor woorden. Altijd belasting betaald, en nu heb je ze nodig…” </a:t>
            </a:r>
            <a:r>
              <a:rPr lang="nl-NL" sz="1050" dirty="0"/>
              <a:t>Naaste de dagbesteding heeft het echtpaar geen hulp . Zijn echtgenote staat al enige tijd op de wachtlijst van een gesloten afdeling bij een kleinschalige woonvorm, maar zij komt er niet tussen . “</a:t>
            </a:r>
            <a:r>
              <a:rPr lang="nl-NL" sz="1050" i="1" dirty="0"/>
              <a:t>En verder doe ik alles zelf thuis. Terwijl ze in zo’n tehuis veel duurder is voor de staat. Zij loopt zo vaak weg. Ik ben haar altijd aan het zoeken. Laatst helemaal buiten de wijk. Ik ben gewoon elk moment van de dag druk met haar. En dan ben je net gepensioneerd… Dat had ik anders voor me gezien.”</a:t>
            </a:r>
          </a:p>
          <a:p>
            <a:endParaRPr lang="nl-NL" sz="1050" i="1" dirty="0"/>
          </a:p>
        </p:txBody>
      </p:sp>
      <p:sp>
        <p:nvSpPr>
          <p:cNvPr id="7" name="Titel 1"/>
          <p:cNvSpPr txBox="1">
            <a:spLocks/>
          </p:cNvSpPr>
          <p:nvPr/>
        </p:nvSpPr>
        <p:spPr bwMode="auto">
          <a:xfrm>
            <a:off x="457199" y="1471549"/>
            <a:ext cx="1603095" cy="90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defTabSz="457200" rtl="0" eaLnBrk="1" fontAlgn="base" hangingPunct="1">
              <a:lnSpc>
                <a:spcPts val="3000"/>
              </a:lnSpc>
              <a:spcBef>
                <a:spcPct val="0"/>
              </a:spcBef>
              <a:spcAft>
                <a:spcPct val="0"/>
              </a:spcAft>
              <a:defRPr sz="2600" b="1" kern="1200" cap="all">
                <a:solidFill>
                  <a:schemeClr val="tx2"/>
                </a:solidFill>
                <a:latin typeface="+mj-lt"/>
                <a:ea typeface="ヒラギノ角ゴ Pro W3" charset="0"/>
                <a:cs typeface="ヒラギノ角ゴ Pro W3" charset="0"/>
              </a:defRPr>
            </a:lvl1pPr>
            <a:lvl2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2pPr>
            <a:lvl3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3pPr>
            <a:lvl4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4pPr>
            <a:lvl5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9pPr>
          </a:lstStyle>
          <a:p>
            <a:pPr algn="r">
              <a:lnSpc>
                <a:spcPct val="100000"/>
              </a:lnSpc>
              <a:defRPr/>
            </a:pPr>
            <a:endParaRPr lang="nl-NL" sz="3600" dirty="0"/>
          </a:p>
          <a:p>
            <a:pPr algn="r">
              <a:lnSpc>
                <a:spcPct val="100000"/>
              </a:lnSpc>
              <a:defRPr/>
            </a:pPr>
            <a:endParaRPr lang="nl-NL" sz="3600" dirty="0"/>
          </a:p>
          <a:p>
            <a:pPr algn="r">
              <a:lnSpc>
                <a:spcPct val="100000"/>
              </a:lnSpc>
              <a:defRPr/>
            </a:pPr>
            <a:r>
              <a:rPr lang="nl-NL" sz="3600" dirty="0"/>
              <a:t>“</a:t>
            </a:r>
            <a:r>
              <a:rPr lang="nl-NL" sz="2400" dirty="0"/>
              <a:t>een tehuis is duurder voor de staat”</a:t>
            </a:r>
          </a:p>
          <a:p>
            <a:pPr>
              <a:lnSpc>
                <a:spcPct val="100000"/>
              </a:lnSpc>
              <a:defRPr/>
            </a:pPr>
            <a:endParaRPr lang="nl-NL" sz="1100" b="0" dirty="0"/>
          </a:p>
          <a:p>
            <a:pPr>
              <a:lnSpc>
                <a:spcPct val="100000"/>
              </a:lnSpc>
              <a:defRPr/>
            </a:pPr>
            <a:endParaRPr lang="nl-NL" sz="1100" b="0" dirty="0"/>
          </a:p>
          <a:p>
            <a:pPr algn="r">
              <a:lnSpc>
                <a:spcPct val="100000"/>
              </a:lnSpc>
              <a:defRPr/>
            </a:pPr>
            <a:r>
              <a:rPr lang="nl-NL" sz="1100" b="0" dirty="0"/>
              <a:t>Meneer,</a:t>
            </a:r>
          </a:p>
          <a:p>
            <a:pPr algn="r">
              <a:lnSpc>
                <a:spcPct val="100000"/>
              </a:lnSpc>
              <a:defRPr/>
            </a:pPr>
            <a:r>
              <a:rPr lang="nl-NL" sz="1100" b="0" dirty="0"/>
              <a:t> 68 jaar</a:t>
            </a:r>
            <a:br>
              <a:rPr lang="nl-NL" sz="1100" b="0" dirty="0"/>
            </a:br>
            <a:r>
              <a:rPr lang="nl-NL" sz="1100" b="0" dirty="0"/>
              <a:t> </a:t>
            </a:r>
            <a:endParaRPr lang="nl-NL" sz="2400" dirty="0"/>
          </a:p>
        </p:txBody>
      </p:sp>
    </p:spTree>
    <p:extLst>
      <p:ext uri="{BB962C8B-B14F-4D97-AF65-F5344CB8AC3E}">
        <p14:creationId xmlns:p14="http://schemas.microsoft.com/office/powerpoint/2010/main" val="3820156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686800" cy="769937"/>
          </a:xfrm>
          <a:extLst>
            <a:ext uri="{FAA26D3D-D897-4be2-8F04-BA451C77F1D7}">
              <ma14:placeholderFlag xmlns="" xmlns:ma14="http://schemas.microsoft.com/office/mac/drawingml/2011/main" val="1"/>
            </a:ext>
          </a:extLst>
        </p:spPr>
        <p:txBody>
          <a:bodyPr/>
          <a:lstStyle/>
          <a:p>
            <a:pPr>
              <a:defRPr/>
            </a:pPr>
            <a:r>
              <a:rPr lang="nl-NL" sz="1400" dirty="0"/>
              <a:t>Beleving veranderingen in de zorg</a:t>
            </a:r>
            <a:br>
              <a:rPr lang="nl-NL" sz="1400" dirty="0"/>
            </a:br>
            <a:r>
              <a:rPr lang="nl-NL" dirty="0"/>
              <a:t>5.1 Onrust, maar beperkte veranderingen (II)	</a:t>
            </a:r>
          </a:p>
        </p:txBody>
      </p:sp>
      <p:sp>
        <p:nvSpPr>
          <p:cNvPr id="3" name="Subtitel 2"/>
          <p:cNvSpPr>
            <a:spLocks noGrp="1"/>
          </p:cNvSpPr>
          <p:nvPr>
            <p:ph type="subTitle" idx="1"/>
          </p:nvPr>
        </p:nvSpPr>
        <p:spPr>
          <a:xfrm>
            <a:off x="457200" y="1566333"/>
            <a:ext cx="8229600" cy="4136198"/>
          </a:xfrm>
        </p:spPr>
        <p:txBody>
          <a:bodyPr numCol="2" spcCol="540000"/>
          <a:lstStyle/>
          <a:p>
            <a:pPr lvl="0"/>
            <a:r>
              <a:rPr lang="nl-NL" sz="1050" b="1" dirty="0">
                <a:solidFill>
                  <a:schemeClr val="tx2"/>
                </a:solidFill>
              </a:rPr>
              <a:t>Impressie uit de interviews </a:t>
            </a:r>
          </a:p>
          <a:p>
            <a:pPr marL="171450" indent="-171450">
              <a:buFont typeface="Arial" pitchFamily="34" charset="0"/>
              <a:buChar char="•"/>
            </a:pPr>
            <a:r>
              <a:rPr lang="nl-NL" sz="1050" dirty="0"/>
              <a:t>De visie van de overheid dat naasten langer thuis moeten kunnen blijven wonen, wordt omarmd door mantelzorgers. </a:t>
            </a:r>
          </a:p>
          <a:p>
            <a:pPr marL="171450" indent="-171450">
              <a:buFont typeface="Arial" pitchFamily="34" charset="0"/>
              <a:buChar char="•"/>
            </a:pPr>
            <a:r>
              <a:rPr lang="nl-NL" sz="1050" dirty="0"/>
              <a:t>De boodschap over het nieuwe zorgstelsel die bij mantelzorgers overkomt is: “</a:t>
            </a:r>
            <a:r>
              <a:rPr lang="nl-NL" sz="1050" i="1" dirty="0"/>
              <a:t>mantelzorgers moeten meer gaan doen</a:t>
            </a:r>
            <a:r>
              <a:rPr lang="nl-NL" sz="1050" dirty="0"/>
              <a:t>”. Mantelzorgers krijgen dit mee via de media, hulpverleners, andere cliënten of mantelzorgers. Deze boodschap creëert onrust. </a:t>
            </a:r>
          </a:p>
          <a:p>
            <a:pPr marL="171450" indent="-171450">
              <a:buFont typeface="Arial" pitchFamily="34" charset="0"/>
              <a:buChar char="•"/>
            </a:pPr>
            <a:r>
              <a:rPr lang="nl-NL" sz="1050" dirty="0"/>
              <a:t>De meeste mantelzorgers merken in de praktijk nog weinig van de veranderingen rondom de </a:t>
            </a:r>
            <a:r>
              <a:rPr lang="nl-NL" sz="1050" dirty="0" err="1"/>
              <a:t>Wmo</a:t>
            </a:r>
            <a:r>
              <a:rPr lang="nl-NL" sz="1050" dirty="0"/>
              <a:t>. Wel merken ze, indien relevant, de afbouw van begeleiding (naasten met een verstandelijke beperking), veranderingen in eigen bijdrages en afbouw van hulp bij huishouding. Hier wordt men zenuwachtig van. Ook merken cliënten wel veranderingen als de zorg van hun naaste onder de </a:t>
            </a:r>
            <a:r>
              <a:rPr lang="nl-NL" sz="1050" dirty="0" err="1"/>
              <a:t>Wlz</a:t>
            </a:r>
            <a:r>
              <a:rPr lang="nl-NL" sz="1050" dirty="0"/>
              <a:t> valt.</a:t>
            </a:r>
          </a:p>
          <a:p>
            <a:pPr marL="171450" indent="-171450">
              <a:buFont typeface="Arial" pitchFamily="34" charset="0"/>
              <a:buChar char="•"/>
            </a:pPr>
            <a:r>
              <a:rPr lang="nl-NL" sz="1050" dirty="0"/>
              <a:t>Mantelzorgers vinden het onterecht dat er minder zorg gaat worden/wordt verleend. Zij doen voor hun gevoel al alles dat in hun vermogen ligt en dat voor hen reëel is. Dit doet geen recht aan de erkenning die zij verwachten voor hun werk.</a:t>
            </a:r>
          </a:p>
          <a:p>
            <a:pPr marL="171450" indent="-171450">
              <a:buFont typeface="Arial" pitchFamily="34" charset="0"/>
              <a:buChar char="•"/>
            </a:pPr>
            <a:r>
              <a:rPr lang="nl-NL" dirty="0"/>
              <a:t>De bezuinigingen op huishoudelijk hulp komen hard aan, ook al gaat het om ‘een uur minder’. </a:t>
            </a:r>
          </a:p>
          <a:p>
            <a:pPr marL="171450" indent="-171450">
              <a:buFont typeface="Arial" pitchFamily="34" charset="0"/>
              <a:buChar char="•"/>
            </a:pPr>
            <a:endParaRPr lang="nl-NL" dirty="0"/>
          </a:p>
          <a:p>
            <a:pPr>
              <a:defRPr/>
            </a:pPr>
            <a:endParaRPr lang="nl-NL" sz="1050" b="1" dirty="0">
              <a:solidFill>
                <a:schemeClr val="tx2"/>
              </a:solidFill>
            </a:endParaRPr>
          </a:p>
          <a:p>
            <a:pPr>
              <a:defRPr/>
            </a:pPr>
            <a:r>
              <a:rPr lang="nl-NL" sz="1050" b="1" dirty="0">
                <a:solidFill>
                  <a:schemeClr val="tx2"/>
                </a:solidFill>
              </a:rPr>
              <a:t>Perspectief ervaringsdeskundigen</a:t>
            </a:r>
          </a:p>
          <a:p>
            <a:pPr>
              <a:defRPr/>
            </a:pPr>
            <a:r>
              <a:rPr lang="nl-NL" sz="1050" dirty="0"/>
              <a:t>De ervaringsdeskundigen herkennen het gevoel van de mantelzorgers. Zoals het nu gaat, heeft een deel van de mantelzorgers nog een eigen leven. Meer moeten doen, zal ten koste gaan van banen van mantelzorgers zelf. In de beleving van de ervaringsdeskundigen is altijd al gekeken naar wat gebruikelijke zorg is en wat extra. Het lijkt alsof de overheid niet stil staat bij het feit dat er heel veel gebeurt in de levens van mantelzorgers en naasten. Daarnaast zien ervaringsdeskundigen dat mantelzorgers met diverse eigen bijdrages te maken krijgen, van hulpmiddelen, woningaanpassingen, dagbesteding en hulp bij huishouding. Vaak wordt niet integraal naar deze kostenposten gekeken.</a:t>
            </a:r>
          </a:p>
          <a:p>
            <a:pPr>
              <a:defRPr/>
            </a:pPr>
            <a:endParaRPr lang="nl-NL" sz="1050" dirty="0"/>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Tree>
    <p:extLst>
      <p:ext uri="{BB962C8B-B14F-4D97-AF65-F5344CB8AC3E}">
        <p14:creationId xmlns:p14="http://schemas.microsoft.com/office/powerpoint/2010/main" val="1100988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686800" cy="769937"/>
          </a:xfrm>
          <a:extLst>
            <a:ext uri="{FAA26D3D-D897-4be2-8F04-BA451C77F1D7}">
              <ma14:placeholderFlag xmlns="" xmlns:ma14="http://schemas.microsoft.com/office/mac/drawingml/2011/main" val="1"/>
            </a:ext>
          </a:extLst>
        </p:spPr>
        <p:txBody>
          <a:bodyPr/>
          <a:lstStyle/>
          <a:p>
            <a:pPr>
              <a:defRPr/>
            </a:pPr>
            <a:r>
              <a:rPr lang="nl-NL" sz="1400" dirty="0"/>
              <a:t>Beleving veranderingen in de zorg</a:t>
            </a:r>
            <a:br>
              <a:rPr lang="nl-NL" sz="1400" dirty="0"/>
            </a:br>
            <a:r>
              <a:rPr lang="nl-NL" dirty="0"/>
              <a:t>5.1 Onrust, maar beperkte veranderingen (III)	</a:t>
            </a:r>
          </a:p>
        </p:txBody>
      </p:sp>
      <p:sp>
        <p:nvSpPr>
          <p:cNvPr id="3" name="Subtitel 2"/>
          <p:cNvSpPr>
            <a:spLocks noGrp="1"/>
          </p:cNvSpPr>
          <p:nvPr>
            <p:ph type="subTitle" idx="1"/>
          </p:nvPr>
        </p:nvSpPr>
        <p:spPr>
          <a:xfrm>
            <a:off x="457200" y="1566332"/>
            <a:ext cx="8229600" cy="4250267"/>
          </a:xfrm>
        </p:spPr>
        <p:txBody>
          <a:bodyPr numCol="2" spcCol="540000"/>
          <a:lstStyle/>
          <a:p>
            <a:pPr>
              <a:defRPr/>
            </a:pPr>
            <a:r>
              <a:rPr lang="nl-NL" sz="1050" b="1" dirty="0">
                <a:solidFill>
                  <a:schemeClr val="tx2"/>
                </a:solidFill>
              </a:rPr>
              <a:t>Perspectief academici</a:t>
            </a:r>
            <a:endParaRPr lang="nl-NL" sz="1050" dirty="0">
              <a:latin typeface="Arvo" charset="0"/>
            </a:endParaRPr>
          </a:p>
          <a:p>
            <a:r>
              <a:rPr lang="nl-NL" sz="1050" dirty="0"/>
              <a:t>Om de onrust van mantelzorgers op landelijk niveau te verklaren, verwijst Meurs (2016) in haar essay naar het dogma dat burgers zich ‘meer verantwoordelijk (deugdelijk) moeten gedragen’ . Het is een deugd om voor de ander te zorgen. Meurs (2016) refereert hierbij aan Verhoeven &amp; Tonkens (2015) die het verschil aanduiden tussen het Nederlandse ‘eigen verantwoordelijkheid’- frame en het Engelse ‘empowerment’-frame. De toonzetting in Nederland is meer verplichtend. De toon is in Engeland energiek en plezierig. Het Nederlandse frame is doordrenkt met plichten voor burgers, met name de plicht om affectief burgerschap vorm te geven (Verhoeven &amp; Tonkens, 2015). Nederland kan in dit opzicht veel leren van Engeland qua toonzetting van zelfredzaamheid. Bovenstaande verklaart het gevoel van mantelzorgers wat ze uit de media oppikken.</a:t>
            </a:r>
          </a:p>
          <a:p>
            <a:endParaRPr lang="nl-NL" sz="1050" dirty="0"/>
          </a:p>
          <a:p>
            <a:r>
              <a:rPr lang="nl-NL" sz="1050" b="1" dirty="0">
                <a:solidFill>
                  <a:schemeClr val="tx2"/>
                </a:solidFill>
              </a:rPr>
              <a:t>Perspectief klankbordgroep</a:t>
            </a:r>
            <a:endParaRPr lang="nl-NL" sz="1050" dirty="0"/>
          </a:p>
          <a:p>
            <a:r>
              <a:rPr lang="nl-NL" sz="1050" dirty="0"/>
              <a:t>Een lid van de klankbordgroep reageert hierop en wijst op het landelijke sentiment (gevoed door massamedia) dat leeft bij mantelzorgers: “</a:t>
            </a:r>
            <a:r>
              <a:rPr lang="nl-NL" sz="1050" i="1" dirty="0"/>
              <a:t>De manier waarop reclame gemaakt wordt over zorgen voor elkaar, kan schofferend overkomen. Dat snap ik.”</a:t>
            </a:r>
            <a:endParaRPr lang="nl-NL" sz="1050" dirty="0"/>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pic>
        <p:nvPicPr>
          <p:cNvPr id="8" name="Afbeelding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15597" y="1566333"/>
            <a:ext cx="3236143" cy="4064331"/>
          </a:xfrm>
          <a:prstGeom prst="rect">
            <a:avLst/>
          </a:prstGeom>
        </p:spPr>
      </p:pic>
    </p:spTree>
    <p:extLst>
      <p:ext uri="{BB962C8B-B14F-4D97-AF65-F5344CB8AC3E}">
        <p14:creationId xmlns:p14="http://schemas.microsoft.com/office/powerpoint/2010/main" val="3046421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sz="1400" dirty="0"/>
              <a:t>Beleving veranderingen in de zorg</a:t>
            </a:r>
            <a:br>
              <a:rPr lang="nl-NL" sz="1400" dirty="0"/>
            </a:br>
            <a:r>
              <a:rPr lang="nl-NL" dirty="0"/>
              <a:t>5.2 Keukentafelgesprek (I) </a:t>
            </a:r>
          </a:p>
        </p:txBody>
      </p:sp>
      <p:sp>
        <p:nvSpPr>
          <p:cNvPr id="3" name="Subtitel 2"/>
          <p:cNvSpPr>
            <a:spLocks noGrp="1"/>
          </p:cNvSpPr>
          <p:nvPr>
            <p:ph type="subTitle" idx="1"/>
          </p:nvPr>
        </p:nvSpPr>
        <p:spPr>
          <a:xfrm>
            <a:off x="457200" y="1566333"/>
            <a:ext cx="8229600" cy="4136198"/>
          </a:xfrm>
        </p:spPr>
        <p:txBody>
          <a:bodyPr numCol="2" spcCol="540000"/>
          <a:lstStyle/>
          <a:p>
            <a:pPr>
              <a:defRPr/>
            </a:pPr>
            <a:endParaRPr lang="nl-NL" sz="1050" b="1" dirty="0"/>
          </a:p>
          <a:p>
            <a:pPr>
              <a:defRPr/>
            </a:pPr>
            <a:endParaRPr lang="nl-NL" sz="1050" b="1" dirty="0"/>
          </a:p>
          <a:p>
            <a:pPr>
              <a:defRPr/>
            </a:pPr>
            <a:endParaRPr lang="nl-NL" sz="1050" dirty="0"/>
          </a:p>
          <a:p>
            <a:pPr>
              <a:defRPr/>
            </a:pPr>
            <a:endParaRPr lang="nl-NL" sz="1050" dirty="0"/>
          </a:p>
          <a:p>
            <a:pPr>
              <a:defRPr/>
            </a:pPr>
            <a:endParaRPr lang="nl-NL" sz="1050" dirty="0"/>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
        <p:nvSpPr>
          <p:cNvPr id="4" name="Rechthoek 3"/>
          <p:cNvSpPr/>
          <p:nvPr/>
        </p:nvSpPr>
        <p:spPr>
          <a:xfrm>
            <a:off x="2286000" y="-758920"/>
            <a:ext cx="4572000" cy="369332"/>
          </a:xfrm>
          <a:prstGeom prst="rect">
            <a:avLst/>
          </a:prstGeom>
        </p:spPr>
        <p:txBody>
          <a:bodyPr>
            <a:spAutoFit/>
          </a:bodyPr>
          <a:lstStyle/>
          <a:p>
            <a:endParaRPr lang="nl-NL" dirty="0"/>
          </a:p>
        </p:txBody>
      </p:sp>
      <p:sp>
        <p:nvSpPr>
          <p:cNvPr id="6" name="Subtitel 2"/>
          <p:cNvSpPr txBox="1">
            <a:spLocks/>
          </p:cNvSpPr>
          <p:nvPr/>
        </p:nvSpPr>
        <p:spPr>
          <a:xfrm>
            <a:off x="457199" y="1471549"/>
            <a:ext cx="6013049" cy="4267924"/>
          </a:xfrm>
          <a:prstGeom prst="rect">
            <a:avLst/>
          </a:prstGeom>
        </p:spPr>
        <p:txBody>
          <a:bodyPr lIns="0" tIns="0" rIns="0" bIns="0" numCol="1" spcCol="540000"/>
          <a:lstStyle>
            <a:lvl1pPr marL="0" indent="0" algn="l" defTabSz="457200" rtl="0" eaLnBrk="1" fontAlgn="base" hangingPunct="1">
              <a:lnSpc>
                <a:spcPts val="1400"/>
              </a:lnSpc>
              <a:spcBef>
                <a:spcPts val="0"/>
              </a:spcBef>
              <a:spcAft>
                <a:spcPct val="0"/>
              </a:spcAft>
              <a:buFont typeface="Arial" pitchFamily="34" charset="0"/>
              <a:buNone/>
              <a:defRPr sz="1100" kern="1200">
                <a:solidFill>
                  <a:srgbClr val="666666"/>
                </a:solidFill>
                <a:latin typeface="+mn-lt"/>
                <a:ea typeface="ヒラギノ角ゴ Pro W3" charset="0"/>
                <a:cs typeface="ヒラギノ角ゴ Pro W3" charset="0"/>
              </a:defRPr>
            </a:lvl1pPr>
            <a:lvl2pPr marL="457200" indent="0" algn="ctr" defTabSz="457200" rtl="0" eaLnBrk="1" fontAlgn="base" hangingPunct="1">
              <a:spcBef>
                <a:spcPct val="20000"/>
              </a:spcBef>
              <a:spcAft>
                <a:spcPct val="0"/>
              </a:spcAft>
              <a:buFont typeface="Arial" pitchFamily="34" charset="0"/>
              <a:buNone/>
              <a:defRPr sz="2800" kern="1200">
                <a:solidFill>
                  <a:schemeClr val="tx1">
                    <a:tint val="75000"/>
                  </a:schemeClr>
                </a:solidFill>
                <a:latin typeface="+mn-lt"/>
                <a:ea typeface="ヒラギノ角ゴ Pro W3" charset="0"/>
                <a:cs typeface="+mn-cs"/>
              </a:defRPr>
            </a:lvl2pPr>
            <a:lvl3pPr marL="914400" indent="0" algn="ctr" defTabSz="457200" rtl="0" eaLnBrk="1" fontAlgn="base" hangingPunct="1">
              <a:spcBef>
                <a:spcPct val="20000"/>
              </a:spcBef>
              <a:spcAft>
                <a:spcPct val="0"/>
              </a:spcAft>
              <a:buFont typeface="Arial" pitchFamily="34" charset="0"/>
              <a:buNone/>
              <a:defRPr sz="2400" kern="1200">
                <a:solidFill>
                  <a:schemeClr val="tx1">
                    <a:tint val="75000"/>
                  </a:schemeClr>
                </a:solidFill>
                <a:latin typeface="+mn-lt"/>
                <a:ea typeface="ヒラギノ角ゴ Pro W3" charset="0"/>
                <a:cs typeface="+mn-cs"/>
              </a:defRPr>
            </a:lvl3pPr>
            <a:lvl4pPr marL="13716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4pPr>
            <a:lvl5pPr marL="18288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sz="1050" b="1" dirty="0"/>
              <a:t>Karen is mantelzorger voor haar moeder van 95 jaar. Haar moeder woont in West en Karen woont op 30 minuten afstand fietsen.</a:t>
            </a:r>
            <a:endParaRPr lang="nl-NL" altLang="en-US" sz="1050" b="1" i="1" dirty="0">
              <a:solidFill>
                <a:schemeClr val="tx2"/>
              </a:solidFill>
            </a:endParaRPr>
          </a:p>
          <a:p>
            <a:pPr>
              <a:defRPr/>
            </a:pPr>
            <a:endParaRPr lang="nl-NL" altLang="en-US" sz="1050" b="1" i="1" dirty="0">
              <a:solidFill>
                <a:schemeClr val="tx2"/>
              </a:solidFill>
            </a:endParaRPr>
          </a:p>
          <a:p>
            <a:pPr>
              <a:defRPr/>
            </a:pPr>
            <a:r>
              <a:rPr lang="nl-NL" altLang="en-US" sz="1050" b="1" i="1" dirty="0">
                <a:solidFill>
                  <a:schemeClr val="tx2"/>
                </a:solidFill>
              </a:rPr>
              <a:t>“Fijn dat ze dit gesprek kon doen”</a:t>
            </a:r>
            <a:endParaRPr lang="nl-NL" sz="1050" dirty="0"/>
          </a:p>
          <a:p>
            <a:r>
              <a:rPr lang="nl-NL" sz="1050" dirty="0"/>
              <a:t>Karen heeft onlangs een herindicatiegesprek gehad. Zij vond het fijn dat zij dit gesprek kon doen. Er is ook gesproken over uitbreiding van de zorg. En dit is gebeurd na dat gesprek. “</a:t>
            </a:r>
            <a:r>
              <a:rPr lang="nl-NL" sz="1050" i="1" dirty="0"/>
              <a:t>De afspraak is dus nagekomen</a:t>
            </a:r>
            <a:r>
              <a:rPr lang="nl-NL" sz="1050" dirty="0"/>
              <a:t>”. In het gesprek is ook gepraat over respijtzorg, op aanvraag van Karen, maar dit kon niet zomaar geregeld worden. In beleving van Karen krijgt zij “</a:t>
            </a:r>
            <a:r>
              <a:rPr lang="nl-NL" sz="1050" i="1" dirty="0"/>
              <a:t>nul</a:t>
            </a:r>
            <a:r>
              <a:rPr lang="nl-NL" sz="1050" dirty="0"/>
              <a:t> </a:t>
            </a:r>
            <a:r>
              <a:rPr lang="nl-NL" sz="1050" i="1" dirty="0"/>
              <a:t>op haar rekest </a:t>
            </a:r>
            <a:r>
              <a:rPr lang="nl-NL" sz="1050" dirty="0"/>
              <a:t>“op de vraag over respijtzorg. </a:t>
            </a:r>
          </a:p>
          <a:p>
            <a:endParaRPr lang="nl-NL" sz="1050" dirty="0"/>
          </a:p>
          <a:p>
            <a:r>
              <a:rPr lang="nl-NL" altLang="en-US" sz="1050" b="1" i="1" dirty="0">
                <a:solidFill>
                  <a:schemeClr val="tx2"/>
                </a:solidFill>
              </a:rPr>
              <a:t>“Zij weet hoe met mensen om te gaan”</a:t>
            </a:r>
            <a:endParaRPr lang="nl-NL" sz="1050" dirty="0"/>
          </a:p>
          <a:p>
            <a:r>
              <a:rPr lang="nl-NL" sz="1050" dirty="0"/>
              <a:t>Karen heeft het indicatiegesprek gevoerd met iemand waarvan zij niet precies weet wat haar functie i</a:t>
            </a:r>
            <a:r>
              <a:rPr lang="nl-NL" sz="1050" i="1" dirty="0"/>
              <a:t>s</a:t>
            </a:r>
            <a:r>
              <a:rPr lang="nl-NL" sz="1050" dirty="0"/>
              <a:t>. “</a:t>
            </a:r>
            <a:r>
              <a:rPr lang="nl-NL" sz="1050" i="1" dirty="0"/>
              <a:t>Zij is een schakel tussen mensen die zorg ontvangen en mensen die zorg geven en mantelzorgers.</a:t>
            </a:r>
            <a:r>
              <a:rPr lang="nl-NL" sz="1050" dirty="0"/>
              <a:t>” Karen is heel tevreden dat deze schakel er is. </a:t>
            </a:r>
            <a:r>
              <a:rPr lang="nl-NL" sz="1050" i="1" dirty="0"/>
              <a:t>“Zij is heel okay. Zij weet hoe met mensen om te gaan. We hebben geëvalueerd hoe de zorg is. Wat heeft je moeder nodig? Wat kan er nog meer? “ </a:t>
            </a:r>
            <a:r>
              <a:rPr lang="nl-NL" sz="1050" dirty="0"/>
              <a:t>Karen geeft aan dat deze schakel-persoon invloed heeft op het team dat voor haar moeder zorgt.</a:t>
            </a:r>
          </a:p>
          <a:p>
            <a:r>
              <a:rPr lang="nl-NL" sz="1050" dirty="0"/>
              <a:t> </a:t>
            </a:r>
          </a:p>
          <a:p>
            <a:r>
              <a:rPr lang="nl-NL" altLang="en-US" sz="1050" b="1" i="1" dirty="0">
                <a:solidFill>
                  <a:schemeClr val="tx2"/>
                </a:solidFill>
              </a:rPr>
              <a:t>“Serieus genomen als mantelzorger”</a:t>
            </a:r>
            <a:endParaRPr lang="nl-NL" sz="1050" dirty="0"/>
          </a:p>
          <a:p>
            <a:r>
              <a:rPr lang="nl-NL" sz="1050" dirty="0"/>
              <a:t>Karen geeft aan dat als dit gesprek met haar moeder was gehouden (en niet met de mantelzorger), er dan iets anders uit was gekomen. </a:t>
            </a:r>
            <a:r>
              <a:rPr lang="nl-NL" sz="1050" i="1" dirty="0"/>
              <a:t>“Als mijn moeder erbij komt zitten bij zo’n evaluatie, dan zegt ze dat het fantastisch gaat…Dan gaat ze dingen fantaseren over wat ze allemaal kan en doet.” </a:t>
            </a:r>
            <a:r>
              <a:rPr lang="nl-NL" sz="1050" dirty="0"/>
              <a:t>Mevrouw voelde zich hier serieus in genomen.</a:t>
            </a:r>
          </a:p>
          <a:p>
            <a:endParaRPr lang="nl-NL" sz="1050" dirty="0"/>
          </a:p>
          <a:p>
            <a:endParaRPr lang="nl-NL" sz="1050" dirty="0"/>
          </a:p>
          <a:p>
            <a:endParaRPr lang="nl-NL" sz="1050" dirty="0"/>
          </a:p>
        </p:txBody>
      </p:sp>
      <p:sp>
        <p:nvSpPr>
          <p:cNvPr id="7" name="Titel 1"/>
          <p:cNvSpPr txBox="1">
            <a:spLocks/>
          </p:cNvSpPr>
          <p:nvPr/>
        </p:nvSpPr>
        <p:spPr bwMode="auto">
          <a:xfrm>
            <a:off x="6470248" y="1372694"/>
            <a:ext cx="2083443" cy="90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defTabSz="457200" rtl="0" eaLnBrk="1" fontAlgn="base" hangingPunct="1">
              <a:lnSpc>
                <a:spcPts val="3000"/>
              </a:lnSpc>
              <a:spcBef>
                <a:spcPct val="0"/>
              </a:spcBef>
              <a:spcAft>
                <a:spcPct val="0"/>
              </a:spcAft>
              <a:defRPr sz="2600" b="1" kern="1200" cap="all">
                <a:solidFill>
                  <a:schemeClr val="tx2"/>
                </a:solidFill>
                <a:latin typeface="+mj-lt"/>
                <a:ea typeface="ヒラギノ角ゴ Pro W3" charset="0"/>
                <a:cs typeface="ヒラギノ角ゴ Pro W3" charset="0"/>
              </a:defRPr>
            </a:lvl1pPr>
            <a:lvl2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2pPr>
            <a:lvl3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3pPr>
            <a:lvl4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4pPr>
            <a:lvl5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9pPr>
          </a:lstStyle>
          <a:p>
            <a:pPr algn="r">
              <a:lnSpc>
                <a:spcPct val="100000"/>
              </a:lnSpc>
              <a:defRPr/>
            </a:pPr>
            <a:endParaRPr lang="nl-NL" sz="3600" dirty="0"/>
          </a:p>
          <a:p>
            <a:pPr algn="r">
              <a:lnSpc>
                <a:spcPct val="100000"/>
              </a:lnSpc>
              <a:defRPr/>
            </a:pPr>
            <a:endParaRPr lang="nl-NL" sz="3600" dirty="0"/>
          </a:p>
          <a:p>
            <a:pPr algn="r">
              <a:lnSpc>
                <a:spcPct val="100000"/>
              </a:lnSpc>
              <a:defRPr/>
            </a:pPr>
            <a:r>
              <a:rPr lang="nl-NL" sz="3600" dirty="0"/>
              <a:t>“</a:t>
            </a:r>
            <a:r>
              <a:rPr lang="nl-NL" sz="2400" dirty="0"/>
              <a:t>moeder zou zeggen: </a:t>
            </a:r>
          </a:p>
          <a:p>
            <a:pPr algn="r">
              <a:lnSpc>
                <a:spcPct val="100000"/>
              </a:lnSpc>
              <a:defRPr/>
            </a:pPr>
            <a:r>
              <a:rPr lang="nl-NL" sz="2400" dirty="0"/>
              <a:t>het gaat </a:t>
            </a:r>
            <a:r>
              <a:rPr lang="nl-NL" sz="2400" dirty="0" err="1"/>
              <a:t>fantas-tisch</a:t>
            </a:r>
            <a:r>
              <a:rPr lang="nl-NL" sz="2400" dirty="0"/>
              <a:t>”</a:t>
            </a:r>
          </a:p>
          <a:p>
            <a:pPr>
              <a:lnSpc>
                <a:spcPct val="100000"/>
              </a:lnSpc>
              <a:defRPr/>
            </a:pPr>
            <a:endParaRPr lang="nl-NL" sz="1100" b="0" dirty="0"/>
          </a:p>
          <a:p>
            <a:pPr algn="r">
              <a:lnSpc>
                <a:spcPct val="100000"/>
              </a:lnSpc>
              <a:defRPr/>
            </a:pPr>
            <a:r>
              <a:rPr lang="nl-NL" sz="1100" b="0" dirty="0"/>
              <a:t>Karen, 72 jaar</a:t>
            </a:r>
            <a:br>
              <a:rPr lang="nl-NL" sz="1100" b="0" dirty="0"/>
            </a:br>
            <a:r>
              <a:rPr lang="nl-NL" sz="1100" b="0" dirty="0"/>
              <a:t>(pseudoniem) </a:t>
            </a:r>
            <a:br>
              <a:rPr lang="nl-NL" sz="2400" dirty="0"/>
            </a:br>
            <a:endParaRPr lang="nl-NL" sz="2400" dirty="0"/>
          </a:p>
        </p:txBody>
      </p:sp>
    </p:spTree>
    <p:extLst>
      <p:ext uri="{BB962C8B-B14F-4D97-AF65-F5344CB8AC3E}">
        <p14:creationId xmlns:p14="http://schemas.microsoft.com/office/powerpoint/2010/main" val="3392257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sz="1400" dirty="0"/>
              <a:t>Beleving veranderingen in de zorg</a:t>
            </a:r>
            <a:br>
              <a:rPr lang="nl-NL" dirty="0"/>
            </a:br>
            <a:r>
              <a:rPr lang="nl-NL" dirty="0"/>
              <a:t>5.2 Keukentafelgesprek (II)</a:t>
            </a:r>
          </a:p>
        </p:txBody>
      </p:sp>
      <p:sp>
        <p:nvSpPr>
          <p:cNvPr id="3" name="Subtitel 2"/>
          <p:cNvSpPr>
            <a:spLocks noGrp="1"/>
          </p:cNvSpPr>
          <p:nvPr>
            <p:ph type="subTitle" idx="1"/>
          </p:nvPr>
        </p:nvSpPr>
        <p:spPr>
          <a:xfrm>
            <a:off x="457200" y="1566333"/>
            <a:ext cx="8229600" cy="4136198"/>
          </a:xfrm>
        </p:spPr>
        <p:txBody>
          <a:bodyPr numCol="2" spcCol="540000"/>
          <a:lstStyle/>
          <a:p>
            <a:pPr lvl="0"/>
            <a:r>
              <a:rPr lang="nl-NL" sz="1050" b="1" dirty="0">
                <a:solidFill>
                  <a:schemeClr val="tx2"/>
                </a:solidFill>
              </a:rPr>
              <a:t>Impressie uit de interviews</a:t>
            </a:r>
          </a:p>
          <a:p>
            <a:endParaRPr lang="nl-NL" sz="1050" i="1" dirty="0"/>
          </a:p>
          <a:p>
            <a:r>
              <a:rPr lang="nl-NL" sz="1050" dirty="0">
                <a:solidFill>
                  <a:schemeClr val="tx2"/>
                </a:solidFill>
              </a:rPr>
              <a:t>Algemeen</a:t>
            </a:r>
          </a:p>
          <a:p>
            <a:pPr marL="171450" lvl="0" indent="-171450">
              <a:buFont typeface="Arial"/>
              <a:buChar char="•"/>
            </a:pPr>
            <a:r>
              <a:rPr lang="nl-NL" sz="1050" dirty="0"/>
              <a:t>Alle mantelzorgers die huishoudelijke hulp via de </a:t>
            </a:r>
            <a:r>
              <a:rPr lang="nl-NL" sz="1050" dirty="0" err="1"/>
              <a:t>Wmo</a:t>
            </a:r>
            <a:r>
              <a:rPr lang="nl-NL" sz="1050" dirty="0"/>
              <a:t> krijgen, hebben een keukentafelgesprek gehad. Twaalf van de veertig deelnemers aan dit onderzoek hebben onlangs een gesprek over behoeften rondom zorg en ondersteuning gehad (keukentafelgesprek of intake of herindicatie over begeleiding, verzorging of verpleging)</a:t>
            </a:r>
            <a:r>
              <a:rPr lang="nl-NL" sz="1050" i="1" dirty="0"/>
              <a:t>. </a:t>
            </a:r>
            <a:endParaRPr lang="nl-NL" sz="1050" dirty="0"/>
          </a:p>
          <a:p>
            <a:pPr marL="171450" indent="-171450">
              <a:buFont typeface="Arial"/>
              <a:buChar char="•"/>
            </a:pPr>
            <a:r>
              <a:rPr lang="nl-NL" sz="1050" dirty="0"/>
              <a:t>Het keukentafelgesprek over de verzorging, verpleging, ondersteuning of begeleiding wordt apart gevoerd van het gesprek over huishoudelijke hulp.</a:t>
            </a:r>
          </a:p>
          <a:p>
            <a:pPr marL="171450" lvl="0" indent="-171450">
              <a:buFont typeface="Arial"/>
              <a:buChar char="•"/>
            </a:pPr>
            <a:r>
              <a:rPr lang="nl-NL" sz="1050" dirty="0"/>
              <a:t>De meeste deelnemers die het gesprek hebben gehad, waren niet op de hoogte van de mogelijkheid van een onafhankelijk cliëntondersteuner. Een enkeling wel. Die had grote baat bij het voorbereiden van het gesprek met de cliëntondersteuner.</a:t>
            </a:r>
          </a:p>
          <a:p>
            <a:pPr marL="171450" lvl="0" indent="-171450">
              <a:buFont typeface="Arial" panose="020B0604020202020204" pitchFamily="34" charset="0"/>
              <a:buChar char="•"/>
            </a:pPr>
            <a:r>
              <a:rPr lang="nl-NL" sz="1050" dirty="0"/>
              <a:t>Als het onderzoekteam uitlegt wat een keukentafelgesprek is aan degenen die geen gesprek hebben gehad, geeft de meerderheid aan hier behoefte aan te hebben. </a:t>
            </a:r>
          </a:p>
          <a:p>
            <a:pPr marL="171450" lvl="0" indent="-171450">
              <a:buFont typeface="Arial" panose="020B0604020202020204" pitchFamily="34" charset="0"/>
              <a:buChar char="•"/>
            </a:pPr>
            <a:r>
              <a:rPr lang="nl-NL" sz="1050" dirty="0"/>
              <a:t>Bij mensen die geen professionele hulp hebben, maar wel (in de nabije toekomst) behoefte hebben aan een gesprek over ondersteuning voor hun naaste, was onbekend waar zij een dergelijk keukentafelgesprek konden ‘aanvragen’.</a:t>
            </a:r>
          </a:p>
          <a:p>
            <a:pPr lvl="0"/>
            <a:r>
              <a:rPr lang="nl-NL" sz="1050" dirty="0">
                <a:solidFill>
                  <a:schemeClr val="tx2"/>
                </a:solidFill>
              </a:rPr>
              <a:t>Herindicatiegesprek of intake over de zorg </a:t>
            </a:r>
          </a:p>
          <a:p>
            <a:pPr marL="171450" indent="-171450">
              <a:buFont typeface="Arial" pitchFamily="34" charset="0"/>
              <a:buChar char="•"/>
            </a:pPr>
            <a:r>
              <a:rPr lang="nl-NL" sz="1050" dirty="0"/>
              <a:t>De gesprekken worden over het algemeen positief ervaren. Men heeft het gevoel dat men snapt welke zorg hun naaste nodig heeft.</a:t>
            </a:r>
          </a:p>
          <a:p>
            <a:pPr marL="171450" lvl="0" indent="-171450">
              <a:buFont typeface="Arial" panose="020B0604020202020204" pitchFamily="34" charset="0"/>
              <a:buChar char="•"/>
            </a:pPr>
            <a:r>
              <a:rPr lang="nl-NL" sz="1050" dirty="0"/>
              <a:t>Een aantal keer wisten de mantelzorgers niet dat het gesprek een herindicatie was, dus dat dit (formele) gevolgen had.</a:t>
            </a:r>
          </a:p>
          <a:p>
            <a:pPr marL="171450" lvl="0" indent="-171450">
              <a:buFont typeface="Arial" panose="020B0604020202020204" pitchFamily="34" charset="0"/>
              <a:buChar char="•"/>
            </a:pPr>
            <a:r>
              <a:rPr lang="nl-NL" sz="1050" dirty="0"/>
              <a:t>De gesprekken beperkten zich tot de hulp die aangeboden werd door de gespreksvoerder, veelal verpleging, verzorging of begeleiding. Er werd in deze gesprekken niet gesproken over respijtzorg of een ander (informeel en/of formeel) mantelzorg-ondersteuningsaanbod in de wijk. De focus lag op de zorgtaak ‘zorgen voor’ en niet op ‘zorgen dat’ en ‘zorgen om’</a:t>
            </a:r>
          </a:p>
          <a:p>
            <a:pPr marL="171450" lvl="0" indent="-171450">
              <a:buFont typeface="Arial" panose="020B0604020202020204" pitchFamily="34" charset="0"/>
              <a:buChar char="•"/>
            </a:pPr>
            <a:r>
              <a:rPr lang="nl-NL" sz="1050" dirty="0"/>
              <a:t>Bij geen van de gesprekken werden andere mantelzorgers of zorgvrijwilligers betrokken. Dit terwijl deze andere betrokkenen wel verantwoordelijk waren voor diverse zorgtaken. </a:t>
            </a:r>
          </a:p>
          <a:p>
            <a:pPr marL="171450" lvl="0" indent="-171450">
              <a:buFont typeface="Arial" panose="020B0604020202020204" pitchFamily="34" charset="0"/>
              <a:buChar char="•"/>
            </a:pPr>
            <a:r>
              <a:rPr lang="nl-NL" sz="1050" dirty="0"/>
              <a:t>Een deel van de mantelzorgers, bijvoorbeeld waarvan de naaste dementie heeft of een psychische kwetsbaarheid heeft, wil liever een apart gesprek met de mantelzorger, naast een gesprek met de naaste. Pas dan kunnen zij vrijuit spreken over hun eigen ondersteuningsbehoeften, zonder zich bezwaard te voelen. </a:t>
            </a:r>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Tree>
    <p:extLst>
      <p:ext uri="{BB962C8B-B14F-4D97-AF65-F5344CB8AC3E}">
        <p14:creationId xmlns:p14="http://schemas.microsoft.com/office/powerpoint/2010/main" val="1273477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samenvatting</a:t>
            </a:r>
          </a:p>
        </p:txBody>
      </p:sp>
      <p:sp>
        <p:nvSpPr>
          <p:cNvPr id="3" name="Subtitel 2"/>
          <p:cNvSpPr>
            <a:spLocks noGrp="1"/>
          </p:cNvSpPr>
          <p:nvPr>
            <p:ph type="subTitle" idx="1"/>
          </p:nvPr>
        </p:nvSpPr>
        <p:spPr>
          <a:xfrm>
            <a:off x="457200" y="970721"/>
            <a:ext cx="5952286" cy="4911995"/>
          </a:xfrm>
        </p:spPr>
        <p:txBody>
          <a:bodyPr numCol="1"/>
          <a:lstStyle/>
          <a:p>
            <a:r>
              <a:rPr lang="nl-NL" sz="1050" b="1" dirty="0">
                <a:solidFill>
                  <a:schemeClr val="tx2"/>
                </a:solidFill>
              </a:rPr>
              <a:t>Goede zorg (waaronder ook begeleiding en ondersteuning) in de wijk voor mantelzorgers is…</a:t>
            </a:r>
          </a:p>
          <a:p>
            <a:endParaRPr lang="nl-NL" sz="1000" b="1" dirty="0">
              <a:solidFill>
                <a:schemeClr val="tx2"/>
              </a:solidFill>
            </a:endParaRPr>
          </a:p>
          <a:p>
            <a:pPr marL="228600" indent="-228600">
              <a:buFont typeface="+mj-lt"/>
              <a:buAutoNum type="arabicPeriod"/>
            </a:pPr>
            <a:r>
              <a:rPr lang="nl-NL" sz="1050" dirty="0"/>
              <a:t>Integrale blik bij indicatie: oog en oor voor de situatie en gezondheid van de cliënt, én die van de mantelzorger. Aandacht voor hun behoeften ten aanzien van zorg en ondersteuning en ten aanzien van participatie (werk of activiteiten buitenshuis), inclusief hun financiële draagkracht.</a:t>
            </a:r>
          </a:p>
          <a:p>
            <a:pPr marL="228600" indent="-228600">
              <a:buFont typeface="+mj-lt"/>
              <a:buAutoNum type="arabicPeriod"/>
            </a:pPr>
            <a:endParaRPr lang="nl-NL" sz="1050" dirty="0"/>
          </a:p>
          <a:p>
            <a:pPr marL="228600" indent="-228600">
              <a:buFont typeface="+mj-lt"/>
              <a:buAutoNum type="arabicPeriod"/>
            </a:pPr>
            <a:r>
              <a:rPr lang="nl-NL" sz="1050" dirty="0"/>
              <a:t>Waar nodig, ondersteuning bij de taken rondom ‘</a:t>
            </a:r>
            <a:r>
              <a:rPr lang="nl-NL" sz="1050" u="sng" dirty="0"/>
              <a:t>zorgen voor</a:t>
            </a:r>
            <a:r>
              <a:rPr lang="nl-NL" sz="1050" dirty="0"/>
              <a:t>’:</a:t>
            </a:r>
          </a:p>
          <a:p>
            <a:pPr marL="444500" lvl="1" indent="-174625" algn="l">
              <a:lnSpc>
                <a:spcPct val="110000"/>
              </a:lnSpc>
              <a:buFont typeface="Courier New"/>
              <a:buChar char="o"/>
              <a:tabLst>
                <a:tab pos="269875" algn="l"/>
                <a:tab pos="444500" algn="l"/>
                <a:tab pos="2239963" algn="l"/>
              </a:tabLst>
            </a:pPr>
            <a:r>
              <a:rPr lang="nl-NL" sz="1050" dirty="0">
                <a:solidFill>
                  <a:srgbClr val="666666"/>
                </a:solidFill>
                <a:cs typeface="ヒラギノ角ゴ Pro W3" charset="0"/>
              </a:rPr>
              <a:t>Voldoende zorg en begeleiding voor de cliënt (zoals hulp in de huishouding, verzorging en verpleging, maatschappelijke dienstverlening) en voldoende ondersteuning voor de mantelzorger, zodat de mantelzorger actief (en gezond blijft en) kan blijven participeren.</a:t>
            </a:r>
          </a:p>
          <a:p>
            <a:pPr marL="444500" lvl="1" indent="-174625" algn="l">
              <a:lnSpc>
                <a:spcPct val="110000"/>
              </a:lnSpc>
              <a:buFont typeface="Courier New"/>
              <a:buChar char="o"/>
              <a:tabLst>
                <a:tab pos="269875" algn="l"/>
                <a:tab pos="444500" algn="l"/>
                <a:tab pos="2239963" algn="l"/>
              </a:tabLst>
            </a:pPr>
            <a:r>
              <a:rPr lang="nl-NL" sz="1050" dirty="0">
                <a:solidFill>
                  <a:srgbClr val="666666"/>
                </a:solidFill>
                <a:cs typeface="ヒラギノ角ゴ Pro W3" charset="0"/>
              </a:rPr>
              <a:t>Advies, begeleiding en doorverwijzing naar deskundigen op het gebied van hulpmiddelen, aanpassingen in huis en technologie voor een goede thuisbasis.</a:t>
            </a:r>
          </a:p>
          <a:p>
            <a:pPr marL="444500" lvl="1" indent="-174625" algn="l">
              <a:lnSpc>
                <a:spcPct val="110000"/>
              </a:lnSpc>
              <a:buFont typeface="Courier New"/>
              <a:buChar char="o"/>
              <a:tabLst>
                <a:tab pos="269875" algn="l"/>
                <a:tab pos="444500" algn="l"/>
                <a:tab pos="2239963" algn="l"/>
              </a:tabLst>
            </a:pPr>
            <a:r>
              <a:rPr lang="nl-NL" sz="1050" dirty="0">
                <a:solidFill>
                  <a:srgbClr val="666666"/>
                </a:solidFill>
                <a:cs typeface="ヒラギノ角ゴ Pro W3" charset="0"/>
              </a:rPr>
              <a:t>Voldoende en passende ondersteuning in de wijk voor cliënt die de mantelzorger ontlast, zoals dagbesteding, respijt en deskundige en flexibel in te zetten vrijwilligers. </a:t>
            </a:r>
            <a:endParaRPr lang="nl-NL" sz="1050" dirty="0"/>
          </a:p>
          <a:p>
            <a:pPr marL="228600" lvl="0" indent="-228600">
              <a:buFont typeface="+mj-lt"/>
              <a:buAutoNum type="arabicPeriod"/>
            </a:pPr>
            <a:endParaRPr lang="nl-NL" sz="1050" dirty="0"/>
          </a:p>
          <a:p>
            <a:pPr marL="228600" lvl="0" indent="-228600">
              <a:buFont typeface="+mj-lt"/>
              <a:buAutoNum type="arabicPeriod"/>
            </a:pPr>
            <a:r>
              <a:rPr lang="nl-NL" sz="1050" dirty="0"/>
              <a:t>Waar nodig, ondersteuning bij de taken rondom ‘</a:t>
            </a:r>
            <a:r>
              <a:rPr lang="nl-NL" sz="1050" u="sng" dirty="0"/>
              <a:t>zorgen dat</a:t>
            </a:r>
            <a:r>
              <a:rPr lang="nl-NL" sz="1050" dirty="0"/>
              <a:t>’:</a:t>
            </a:r>
          </a:p>
          <a:p>
            <a:pPr marL="444500" lvl="1" indent="-174625" algn="l">
              <a:lnSpc>
                <a:spcPct val="110000"/>
              </a:lnSpc>
              <a:buFont typeface="Courier New"/>
              <a:buChar char="o"/>
              <a:tabLst>
                <a:tab pos="269875" algn="l"/>
                <a:tab pos="444500" algn="l"/>
                <a:tab pos="2239963" algn="l"/>
              </a:tabLst>
            </a:pPr>
            <a:r>
              <a:rPr lang="nl-NL" sz="1050" dirty="0">
                <a:solidFill>
                  <a:srgbClr val="666666"/>
                </a:solidFill>
                <a:cs typeface="ヒラギノ角ゴ Pro W3" charset="0"/>
              </a:rPr>
              <a:t>Aandacht bij gemeenten en bestuurders voor versimpeling procedures, regels en verbetering van de dienstverlening van instanties.</a:t>
            </a:r>
          </a:p>
          <a:p>
            <a:pPr marL="444500" lvl="1" indent="-174625" algn="l">
              <a:lnSpc>
                <a:spcPct val="110000"/>
              </a:lnSpc>
              <a:buFont typeface="Courier New"/>
              <a:buChar char="o"/>
              <a:tabLst>
                <a:tab pos="269875" algn="l"/>
                <a:tab pos="444500" algn="l"/>
                <a:tab pos="2239963" algn="l"/>
              </a:tabLst>
            </a:pPr>
            <a:r>
              <a:rPr lang="nl-NL" sz="1050" dirty="0">
                <a:solidFill>
                  <a:srgbClr val="666666"/>
                </a:solidFill>
                <a:cs typeface="ヒラギノ角ゴ Pro W3" charset="0"/>
              </a:rPr>
              <a:t>Hulp bij regelwerk en behouden regie, bijvoorbeeld door een casemanager</a:t>
            </a:r>
            <a:r>
              <a:rPr lang="nl-NL" sz="1050" dirty="0"/>
              <a:t>.</a:t>
            </a:r>
          </a:p>
          <a:p>
            <a:pPr marL="228600" lvl="0" indent="-228600">
              <a:buFont typeface="+mj-lt"/>
              <a:buAutoNum type="arabicPeriod"/>
            </a:pPr>
            <a:endParaRPr lang="nl-NL" sz="1050" dirty="0"/>
          </a:p>
          <a:p>
            <a:pPr marL="228600" lvl="0" indent="-228600">
              <a:buFont typeface="+mj-lt"/>
              <a:buAutoNum type="arabicPeriod"/>
            </a:pPr>
            <a:r>
              <a:rPr lang="nl-NL" sz="1050" dirty="0"/>
              <a:t>Waar nodig, ondersteuning bij de taken rondom ‘</a:t>
            </a:r>
            <a:r>
              <a:rPr lang="nl-NL" sz="1050" u="sng" dirty="0"/>
              <a:t>zorgen om</a:t>
            </a:r>
            <a:r>
              <a:rPr lang="nl-NL" sz="1050" dirty="0"/>
              <a:t>’:</a:t>
            </a:r>
          </a:p>
          <a:p>
            <a:pPr marL="444500" lvl="1" indent="-174625" algn="l">
              <a:lnSpc>
                <a:spcPct val="110000"/>
              </a:lnSpc>
              <a:buFont typeface="Courier New"/>
              <a:buChar char="o"/>
              <a:tabLst>
                <a:tab pos="269875" algn="l"/>
                <a:tab pos="444500" algn="l"/>
                <a:tab pos="2239963" algn="l"/>
              </a:tabLst>
            </a:pPr>
            <a:r>
              <a:rPr lang="nl-NL" sz="1050" dirty="0">
                <a:solidFill>
                  <a:srgbClr val="666666"/>
                </a:solidFill>
                <a:cs typeface="ヒラギノ角ゴ Pro W3" charset="0"/>
              </a:rPr>
              <a:t>Serieus nemen van de ‘zorgen om’ van de mantelzorger.</a:t>
            </a:r>
          </a:p>
          <a:p>
            <a:pPr marL="444500" lvl="1" indent="-174625" algn="l">
              <a:lnSpc>
                <a:spcPct val="110000"/>
              </a:lnSpc>
              <a:buFont typeface="Courier New"/>
              <a:buChar char="o"/>
              <a:tabLst>
                <a:tab pos="269875" algn="l"/>
                <a:tab pos="444500" algn="l"/>
                <a:tab pos="2239963" algn="l"/>
              </a:tabLst>
            </a:pPr>
            <a:r>
              <a:rPr lang="nl-NL" sz="1050" dirty="0">
                <a:solidFill>
                  <a:srgbClr val="666666"/>
                </a:solidFill>
                <a:cs typeface="ヒラギノ角ゴ Pro W3" charset="0"/>
              </a:rPr>
              <a:t>Erkennen van de ervaringskennis mantelzorger.</a:t>
            </a:r>
          </a:p>
          <a:p>
            <a:pPr marL="228600" indent="-228600">
              <a:buFont typeface="+mj-lt"/>
              <a:buAutoNum type="arabicPeriod"/>
              <a:tabLst>
                <a:tab pos="269875" algn="l"/>
                <a:tab pos="444500" algn="l"/>
                <a:tab pos="2239963" algn="l"/>
              </a:tabLst>
            </a:pPr>
            <a:endParaRPr lang="nl-NL" sz="1050" dirty="0"/>
          </a:p>
          <a:p>
            <a:pPr marL="228600" indent="-228600">
              <a:buFont typeface="+mj-lt"/>
              <a:buAutoNum type="arabicPeriod"/>
              <a:tabLst>
                <a:tab pos="269875" algn="l"/>
                <a:tab pos="444500" algn="l"/>
                <a:tab pos="2239963" algn="l"/>
              </a:tabLst>
            </a:pPr>
            <a:r>
              <a:rPr lang="nl-NL" sz="1050" dirty="0"/>
              <a:t>Goed en juiste informatie rondom veranderingen.</a:t>
            </a:r>
          </a:p>
          <a:p>
            <a:pPr marL="228600" indent="-228600">
              <a:buFont typeface="+mj-lt"/>
              <a:buAutoNum type="arabicPeriod"/>
              <a:tabLst>
                <a:tab pos="269875" algn="l"/>
                <a:tab pos="444500" algn="l"/>
                <a:tab pos="2239963" algn="l"/>
              </a:tabLst>
            </a:pPr>
            <a:endParaRPr lang="nl-NL" sz="1050" dirty="0"/>
          </a:p>
          <a:p>
            <a:pPr marL="228600" indent="-228600">
              <a:buFont typeface="+mj-lt"/>
              <a:buAutoNum type="arabicPeriod"/>
              <a:tabLst>
                <a:tab pos="269875" algn="l"/>
                <a:tab pos="444500" algn="l"/>
                <a:tab pos="2239963" algn="l"/>
              </a:tabLst>
            </a:pPr>
            <a:endParaRPr lang="nl-NL" sz="1050" dirty="0"/>
          </a:p>
        </p:txBody>
      </p:sp>
      <p:pic>
        <p:nvPicPr>
          <p:cNvPr id="4" name="Afbeelding 3" descr="M2.JPG"/>
          <p:cNvPicPr>
            <a:picLocks noChangeAspect="1"/>
          </p:cNvPicPr>
          <p:nvPr/>
        </p:nvPicPr>
        <p:blipFill rotWithShape="1">
          <a:blip r:embed="rId3" cstate="email">
            <a:extLst>
              <a:ext uri="{28A0092B-C50C-407E-A947-70E740481C1C}">
                <a14:useLocalDpi xmlns:a14="http://schemas.microsoft.com/office/drawing/2010/main"/>
              </a:ext>
            </a:extLst>
          </a:blip>
          <a:srcRect t="-24750"/>
          <a:stretch/>
        </p:blipFill>
        <p:spPr>
          <a:xfrm rot="5400000">
            <a:off x="5957006" y="1808501"/>
            <a:ext cx="4421936" cy="3236143"/>
          </a:xfrm>
          <a:prstGeom prst="rect">
            <a:avLst/>
          </a:prstGeom>
        </p:spPr>
      </p:pic>
    </p:spTree>
    <p:extLst>
      <p:ext uri="{BB962C8B-B14F-4D97-AF65-F5344CB8AC3E}">
        <p14:creationId xmlns:p14="http://schemas.microsoft.com/office/powerpoint/2010/main" val="3612361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686800" cy="769937"/>
          </a:xfrm>
          <a:extLst>
            <a:ext uri="{FAA26D3D-D897-4be2-8F04-BA451C77F1D7}">
              <ma14:placeholderFlag xmlns="" xmlns:ma14="http://schemas.microsoft.com/office/mac/drawingml/2011/main" val="1"/>
            </a:ext>
          </a:extLst>
        </p:spPr>
        <p:txBody>
          <a:bodyPr/>
          <a:lstStyle/>
          <a:p>
            <a:pPr>
              <a:defRPr/>
            </a:pPr>
            <a:r>
              <a:rPr lang="nl-NL" sz="1400" dirty="0"/>
              <a:t>Beleving veranderingen in de zorg</a:t>
            </a:r>
            <a:br>
              <a:rPr lang="nl-NL" sz="1400" dirty="0"/>
            </a:br>
            <a:r>
              <a:rPr lang="nl-NL" dirty="0"/>
              <a:t>5.2 Keukentafelgesprek (III) 	</a:t>
            </a:r>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
        <p:nvSpPr>
          <p:cNvPr id="9" name="Subtitel 2"/>
          <p:cNvSpPr txBox="1">
            <a:spLocks/>
          </p:cNvSpPr>
          <p:nvPr/>
        </p:nvSpPr>
        <p:spPr>
          <a:xfrm>
            <a:off x="3286664" y="1471549"/>
            <a:ext cx="5182998" cy="4267924"/>
          </a:xfrm>
          <a:prstGeom prst="rect">
            <a:avLst/>
          </a:prstGeom>
        </p:spPr>
        <p:txBody>
          <a:bodyPr lIns="0" tIns="0" rIns="0" bIns="0" numCol="1" spcCol="540000"/>
          <a:lstStyle>
            <a:lvl1pPr marL="0" indent="0" algn="l" defTabSz="457200" rtl="0" eaLnBrk="1" fontAlgn="base" hangingPunct="1">
              <a:lnSpc>
                <a:spcPts val="1400"/>
              </a:lnSpc>
              <a:spcBef>
                <a:spcPts val="0"/>
              </a:spcBef>
              <a:spcAft>
                <a:spcPct val="0"/>
              </a:spcAft>
              <a:buFont typeface="Arial" pitchFamily="34" charset="0"/>
              <a:buNone/>
              <a:defRPr sz="1100" kern="1200">
                <a:solidFill>
                  <a:srgbClr val="666666"/>
                </a:solidFill>
                <a:latin typeface="+mn-lt"/>
                <a:ea typeface="ヒラギノ角ゴ Pro W3" charset="0"/>
                <a:cs typeface="ヒラギノ角ゴ Pro W3" charset="0"/>
              </a:defRPr>
            </a:lvl1pPr>
            <a:lvl2pPr marL="457200" indent="0" algn="ctr" defTabSz="457200" rtl="0" eaLnBrk="1" fontAlgn="base" hangingPunct="1">
              <a:spcBef>
                <a:spcPct val="20000"/>
              </a:spcBef>
              <a:spcAft>
                <a:spcPct val="0"/>
              </a:spcAft>
              <a:buFont typeface="Arial" pitchFamily="34" charset="0"/>
              <a:buNone/>
              <a:defRPr sz="2800" kern="1200">
                <a:solidFill>
                  <a:schemeClr val="tx1">
                    <a:tint val="75000"/>
                  </a:schemeClr>
                </a:solidFill>
                <a:latin typeface="+mn-lt"/>
                <a:ea typeface="ヒラギノ角ゴ Pro W3" charset="0"/>
                <a:cs typeface="+mn-cs"/>
              </a:defRPr>
            </a:lvl2pPr>
            <a:lvl3pPr marL="914400" indent="0" algn="ctr" defTabSz="457200" rtl="0" eaLnBrk="1" fontAlgn="base" hangingPunct="1">
              <a:spcBef>
                <a:spcPct val="20000"/>
              </a:spcBef>
              <a:spcAft>
                <a:spcPct val="0"/>
              </a:spcAft>
              <a:buFont typeface="Arial" pitchFamily="34" charset="0"/>
              <a:buNone/>
              <a:defRPr sz="2400" kern="1200">
                <a:solidFill>
                  <a:schemeClr val="tx1">
                    <a:tint val="75000"/>
                  </a:schemeClr>
                </a:solidFill>
                <a:latin typeface="+mn-lt"/>
                <a:ea typeface="ヒラギノ角ゴ Pro W3" charset="0"/>
                <a:cs typeface="+mn-cs"/>
              </a:defRPr>
            </a:lvl3pPr>
            <a:lvl4pPr marL="13716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4pPr>
            <a:lvl5pPr marL="18288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sz="1050" b="1" dirty="0"/>
              <a:t>Annie is mantelzorger van haar man van 87. Die woont sinds kort in een kleinschalige opvang. Hij heeft sinds 17 jaar Alzheimer, iets dat hij zelf altijd heeft ontkend.</a:t>
            </a:r>
          </a:p>
          <a:p>
            <a:endParaRPr lang="nl-NL" sz="1050" dirty="0"/>
          </a:p>
          <a:p>
            <a:r>
              <a:rPr lang="nl-NL" altLang="en-US" sz="1050" b="1" i="1" dirty="0">
                <a:solidFill>
                  <a:schemeClr val="tx2"/>
                </a:solidFill>
              </a:rPr>
              <a:t>“Als hij dat vindt, wat heb ik dan te vertellen?”</a:t>
            </a:r>
          </a:p>
          <a:p>
            <a:r>
              <a:rPr lang="nl-NL" sz="1050" dirty="0"/>
              <a:t> Vooraf kreeg Annie een brief dat zij een keukentafelgesprek zou krijgen en dat er iemand bij zou mogen zijn. Annie heeft haar kinderen niet erbij gevraagd.</a:t>
            </a:r>
          </a:p>
          <a:p>
            <a:endParaRPr lang="nl-NL" sz="1050" dirty="0"/>
          </a:p>
          <a:p>
            <a:r>
              <a:rPr lang="nl-NL" sz="1050" dirty="0"/>
              <a:t>Annie heeft een keukentafelgesprek gehad om te kijken welke zorg zij kan krijgen. “</a:t>
            </a:r>
            <a:r>
              <a:rPr lang="nl-NL" sz="1050" i="1" dirty="0"/>
              <a:t>Zij kunnen je net zo goed een brief sturen: vanaf 1 januari krijgt u 2 uur hulp.” </a:t>
            </a:r>
            <a:r>
              <a:rPr lang="nl-NL" sz="1050" dirty="0"/>
              <a:t>Tijdens het keukentafelgesprek bleek namelijk dat de huishoudelijke hulp van 3 naar 2 uur per week gaat. Degene die het keukentafelgesprek met Annie voerde (een man) vond dat Annie zelf wel kon strijken “</a:t>
            </a:r>
            <a:r>
              <a:rPr lang="nl-NL" sz="1050" i="1" dirty="0"/>
              <a:t>Als ik strijk, heb ik heel veel pijn. Hij had voor mij niet hoeven komen. Hij vindt dat ik het wel met 2 uur kan. Als hij dat vindt, wat heb ik dan te vertellen</a:t>
            </a:r>
            <a:r>
              <a:rPr lang="nl-NL" sz="1050" dirty="0"/>
              <a:t>?” De huishoudelijke hulpen mogen geen ramen lappen en, volgens de man, hoeft er niet iedere week gedweild te worden. Hij heeft niet gekeken waar mevrouw behoefte aan heeft, niet met haar gesproken over financiën of over haar lichamelijke toestand (mevrouw heeft kanker). Zijn opmerking: “</a:t>
            </a:r>
            <a:r>
              <a:rPr lang="nl-NL" sz="1050" i="1" dirty="0"/>
              <a:t>Uw man is nu niet meer thuis, dus daar hoeft u nu ook niets meer voor te doen. En u kunt daar ook eten.” </a:t>
            </a:r>
            <a:r>
              <a:rPr lang="nl-NL" sz="1050" dirty="0"/>
              <a:t>De reactie van Annie:</a:t>
            </a:r>
            <a:r>
              <a:rPr lang="nl-NL" sz="1050" i="1" dirty="0"/>
              <a:t> “Dat moet ik leuk vinden en dat kost ook 6,75 euro.”</a:t>
            </a:r>
            <a:endParaRPr lang="nl-NL" sz="1050" dirty="0"/>
          </a:p>
        </p:txBody>
      </p:sp>
      <p:sp>
        <p:nvSpPr>
          <p:cNvPr id="10" name="Titel 1"/>
          <p:cNvSpPr txBox="1">
            <a:spLocks/>
          </p:cNvSpPr>
          <p:nvPr/>
        </p:nvSpPr>
        <p:spPr bwMode="auto">
          <a:xfrm>
            <a:off x="457199" y="1471549"/>
            <a:ext cx="2070341" cy="90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defTabSz="457200" rtl="0" eaLnBrk="1" fontAlgn="base" hangingPunct="1">
              <a:lnSpc>
                <a:spcPts val="3000"/>
              </a:lnSpc>
              <a:spcBef>
                <a:spcPct val="0"/>
              </a:spcBef>
              <a:spcAft>
                <a:spcPct val="0"/>
              </a:spcAft>
              <a:defRPr sz="2600" b="1" kern="1200" cap="all">
                <a:solidFill>
                  <a:schemeClr val="tx2"/>
                </a:solidFill>
                <a:latin typeface="+mj-lt"/>
                <a:ea typeface="ヒラギノ角ゴ Pro W3" charset="0"/>
                <a:cs typeface="ヒラギノ角ゴ Pro W3" charset="0"/>
              </a:defRPr>
            </a:lvl1pPr>
            <a:lvl2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2pPr>
            <a:lvl3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3pPr>
            <a:lvl4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4pPr>
            <a:lvl5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9pPr>
          </a:lstStyle>
          <a:p>
            <a:pPr algn="r">
              <a:lnSpc>
                <a:spcPct val="100000"/>
              </a:lnSpc>
              <a:defRPr/>
            </a:pPr>
            <a:endParaRPr lang="nl-NL" sz="3600" dirty="0"/>
          </a:p>
          <a:p>
            <a:pPr algn="r">
              <a:lnSpc>
                <a:spcPct val="100000"/>
              </a:lnSpc>
              <a:defRPr/>
            </a:pPr>
            <a:endParaRPr lang="nl-NL" sz="3600" dirty="0"/>
          </a:p>
          <a:p>
            <a:pPr algn="r">
              <a:lnSpc>
                <a:spcPct val="100000"/>
              </a:lnSpc>
              <a:defRPr/>
            </a:pPr>
            <a:r>
              <a:rPr lang="nl-NL" sz="3600" dirty="0"/>
              <a:t>“</a:t>
            </a:r>
            <a:r>
              <a:rPr lang="nl-NL" sz="2400" dirty="0"/>
              <a:t>U hoeft ook niets meer te doen voor uw man”</a:t>
            </a:r>
          </a:p>
          <a:p>
            <a:pPr>
              <a:lnSpc>
                <a:spcPct val="100000"/>
              </a:lnSpc>
              <a:defRPr/>
            </a:pPr>
            <a:endParaRPr lang="nl-NL" sz="1100" b="0" dirty="0"/>
          </a:p>
          <a:p>
            <a:pPr>
              <a:lnSpc>
                <a:spcPct val="100000"/>
              </a:lnSpc>
              <a:defRPr/>
            </a:pPr>
            <a:endParaRPr lang="nl-NL" sz="1100" b="0" dirty="0"/>
          </a:p>
          <a:p>
            <a:pPr algn="r">
              <a:lnSpc>
                <a:spcPct val="100000"/>
              </a:lnSpc>
              <a:defRPr/>
            </a:pPr>
            <a:r>
              <a:rPr lang="nl-NL" sz="1100" b="0" dirty="0"/>
              <a:t>Annie,</a:t>
            </a:r>
          </a:p>
          <a:p>
            <a:pPr algn="r">
              <a:lnSpc>
                <a:spcPct val="100000"/>
              </a:lnSpc>
              <a:defRPr/>
            </a:pPr>
            <a:r>
              <a:rPr lang="nl-NL" sz="1100" b="0" dirty="0"/>
              <a:t> in de 80 jaar oud</a:t>
            </a:r>
            <a:br>
              <a:rPr lang="nl-NL" sz="1100" b="0" dirty="0"/>
            </a:br>
            <a:r>
              <a:rPr lang="nl-NL" sz="1100" b="0" dirty="0"/>
              <a:t> </a:t>
            </a:r>
            <a:endParaRPr lang="nl-NL" sz="2400" dirty="0"/>
          </a:p>
        </p:txBody>
      </p:sp>
    </p:spTree>
    <p:extLst>
      <p:ext uri="{BB962C8B-B14F-4D97-AF65-F5344CB8AC3E}">
        <p14:creationId xmlns:p14="http://schemas.microsoft.com/office/powerpoint/2010/main" val="4255027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sz="1400" dirty="0"/>
              <a:t>Beleving veranderingen in de zorg</a:t>
            </a:r>
            <a:br>
              <a:rPr lang="nl-NL" dirty="0"/>
            </a:br>
            <a:r>
              <a:rPr lang="nl-NL" dirty="0"/>
              <a:t>5.2 Keukentafelgesprek (IV) </a:t>
            </a:r>
          </a:p>
        </p:txBody>
      </p:sp>
      <p:sp>
        <p:nvSpPr>
          <p:cNvPr id="3" name="Subtitel 2"/>
          <p:cNvSpPr>
            <a:spLocks noGrp="1"/>
          </p:cNvSpPr>
          <p:nvPr>
            <p:ph type="subTitle" idx="1"/>
          </p:nvPr>
        </p:nvSpPr>
        <p:spPr>
          <a:xfrm>
            <a:off x="457200" y="1566333"/>
            <a:ext cx="8229600" cy="4136198"/>
          </a:xfrm>
        </p:spPr>
        <p:txBody>
          <a:bodyPr numCol="2" spcCol="540000"/>
          <a:lstStyle/>
          <a:p>
            <a:pPr lvl="0"/>
            <a:r>
              <a:rPr lang="nl-NL" sz="1050" dirty="0">
                <a:solidFill>
                  <a:schemeClr val="tx2"/>
                </a:solidFill>
              </a:rPr>
              <a:t>Keukentafgesprek over de hulp bij huishouding</a:t>
            </a:r>
          </a:p>
          <a:p>
            <a:pPr marL="171450" lvl="0" indent="-171450">
              <a:buFont typeface="Arial"/>
              <a:buChar char="•"/>
            </a:pPr>
            <a:r>
              <a:rPr lang="nl-NL" sz="1050" dirty="0"/>
              <a:t>De meeste mantelzorgers waarvan de naaste hulp bij de huishouding ontvangt, hebben een keukentafelgesprek gehad. Dit gebeurde meestal bij hen thuis. In meerdere gevallen werd het gesprek in hun beleving gevoerd met een “</a:t>
            </a:r>
            <a:r>
              <a:rPr lang="nl-NL" sz="1050" i="1" dirty="0"/>
              <a:t>stagiair</a:t>
            </a:r>
            <a:r>
              <a:rPr lang="nl-NL" sz="1050" dirty="0"/>
              <a:t>” of “</a:t>
            </a:r>
            <a:r>
              <a:rPr lang="nl-NL" sz="1050" i="1" dirty="0"/>
              <a:t>iemand die er geen verstand van had</a:t>
            </a:r>
            <a:r>
              <a:rPr lang="nl-NL" sz="1050" dirty="0"/>
              <a:t>”. Men voelde zich hierdoor niet serieus genomen. Men kwam om mee te delen dat het minder werd, niet om te kijken wat er nodig was, volgens veel mantelzorgers. </a:t>
            </a:r>
          </a:p>
          <a:p>
            <a:pPr marL="171450" indent="-171450">
              <a:buFont typeface="Arial"/>
              <a:buChar char="•"/>
            </a:pPr>
            <a:r>
              <a:rPr lang="nl-NL" sz="1050" dirty="0"/>
              <a:t>Men had vaak het gevoel dat de gesprekken ingestoken werden vanuit de opdracht: “</a:t>
            </a:r>
            <a:r>
              <a:rPr lang="nl-NL" sz="1050" i="1" dirty="0"/>
              <a:t>het moet minder</a:t>
            </a:r>
            <a:r>
              <a:rPr lang="nl-NL" sz="1050" dirty="0"/>
              <a:t>…”. Diverse naasten van mantelzorgers kregen dan ook vermindering van de uren voor huishoudelijke hulp. Die vermindering was een voldongen feit, waar mensen zelf een oplossing voor moeten bedenken, terwijl zij vaak het gevoel hebben al alles te doen dat zij kunnen doen. </a:t>
            </a:r>
          </a:p>
          <a:p>
            <a:pPr lvl="0"/>
            <a:endParaRPr lang="nl-NL" sz="1050" i="1" dirty="0"/>
          </a:p>
          <a:p>
            <a:pPr lvl="0"/>
            <a:endParaRPr lang="nl-NL" sz="1050" i="1" dirty="0"/>
          </a:p>
          <a:p>
            <a:pPr lvl="0"/>
            <a:endParaRPr lang="nl-NL" sz="1050" i="1" dirty="0"/>
          </a:p>
          <a:p>
            <a:pPr lvl="0"/>
            <a:endParaRPr lang="nl-NL" sz="1050" i="1" dirty="0"/>
          </a:p>
          <a:p>
            <a:pPr lvl="0"/>
            <a:endParaRPr lang="nl-NL" sz="1050" i="1" dirty="0"/>
          </a:p>
          <a:p>
            <a:pPr lvl="0"/>
            <a:endParaRPr lang="nl-NL" sz="1050" i="1" dirty="0"/>
          </a:p>
          <a:p>
            <a:pPr lvl="0"/>
            <a:endParaRPr lang="nl-NL" sz="1050" i="1" dirty="0"/>
          </a:p>
          <a:p>
            <a:pPr>
              <a:defRPr/>
            </a:pPr>
            <a:r>
              <a:rPr lang="nl-NL" sz="1050" b="1" dirty="0">
                <a:solidFill>
                  <a:schemeClr val="tx2"/>
                </a:solidFill>
              </a:rPr>
              <a:t>Perspectief ervaringsdeskundigen</a:t>
            </a:r>
          </a:p>
          <a:p>
            <a:pPr marL="171450" indent="-171450">
              <a:buFont typeface="Arial"/>
              <a:buChar char="•"/>
              <a:defRPr/>
            </a:pPr>
            <a:r>
              <a:rPr lang="nl-NL" sz="1050" dirty="0"/>
              <a:t>De ervaringsdeskundigen vinden dat er idealiter goed gekeken moeten worden naar wat de behoefte is van mensen. Nu lijkt de insteek veelal te zijn: wat kan er gekort worden? </a:t>
            </a:r>
          </a:p>
          <a:p>
            <a:pPr marL="171450" indent="-171450">
              <a:buFont typeface="Arial"/>
              <a:buChar char="•"/>
              <a:defRPr/>
            </a:pPr>
            <a:r>
              <a:rPr lang="nl-NL" sz="1050" dirty="0"/>
              <a:t>Ook geven ze aan dat er goed gekeken moet worden naar de rol van jonge kinderen binnen het systeem. Kinderen worden gezien als mantelzorgers. Ze kunnen dus ingezet worden. Daarbij wordt er nauwelijks gekeken naar leeftijd en mogelijkheden van die kinderen.</a:t>
            </a:r>
          </a:p>
          <a:p>
            <a:pPr marL="171450" indent="-171450">
              <a:buFont typeface="Arial"/>
              <a:buChar char="•"/>
              <a:defRPr/>
            </a:pPr>
            <a:r>
              <a:rPr lang="nl-NL" sz="1050" dirty="0"/>
              <a:t>De ervaringsdeskundigen benadrukken dat mensen soms meerdere indicaties hebben. Deze kunnen zowel met een PGB als met zorg in natura gecombineerd zijn. Op moment van herindicatie krijgen mensen dus met meerdere gesprekken te maken. Dit geldt ook voor bijvoorbeeld de dagbesteding als ook respijtzorg, wat het vaak erg ingewikkeld maakt. Mensen kiezen dan vaak voor alleen een PGB terwijl juist zorg in natura de mantelzorger kan ontlasten. De verschillende indicaties gebeuren allemaal door andere personen. Er moet gekeken worden naar de totale situatie en niet naar een deel. </a:t>
            </a:r>
          </a:p>
          <a:p>
            <a:pPr marL="171450" indent="-171450">
              <a:buFont typeface="Arial"/>
              <a:buChar char="•"/>
              <a:defRPr/>
            </a:pPr>
            <a:endParaRPr lang="nl-NL" sz="1050" dirty="0"/>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Tree>
    <p:extLst>
      <p:ext uri="{BB962C8B-B14F-4D97-AF65-F5344CB8AC3E}">
        <p14:creationId xmlns:p14="http://schemas.microsoft.com/office/powerpoint/2010/main" val="3433801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sz="1400" dirty="0"/>
              <a:t>Beleving veranderingen in de zorg</a:t>
            </a:r>
            <a:br>
              <a:rPr lang="nl-NL" dirty="0"/>
            </a:br>
            <a:r>
              <a:rPr lang="nl-NL" dirty="0"/>
              <a:t>5.2 Keukentafelgesprek (V) </a:t>
            </a:r>
          </a:p>
        </p:txBody>
      </p:sp>
      <p:sp>
        <p:nvSpPr>
          <p:cNvPr id="3" name="Subtitel 2"/>
          <p:cNvSpPr>
            <a:spLocks noGrp="1"/>
          </p:cNvSpPr>
          <p:nvPr>
            <p:ph type="subTitle" idx="1"/>
          </p:nvPr>
        </p:nvSpPr>
        <p:spPr>
          <a:xfrm>
            <a:off x="457200" y="1566333"/>
            <a:ext cx="8229600" cy="4136198"/>
          </a:xfrm>
        </p:spPr>
        <p:txBody>
          <a:bodyPr numCol="2" spcCol="540000"/>
          <a:lstStyle/>
          <a:p>
            <a:pPr>
              <a:defRPr/>
            </a:pPr>
            <a:r>
              <a:rPr lang="nl-NL" sz="1050" b="1" dirty="0">
                <a:solidFill>
                  <a:schemeClr val="tx2"/>
                </a:solidFill>
              </a:rPr>
              <a:t>Perspectief academici</a:t>
            </a:r>
          </a:p>
          <a:p>
            <a:pPr>
              <a:defRPr/>
            </a:pPr>
            <a:r>
              <a:rPr lang="nl-NL" sz="1050" dirty="0"/>
              <a:t>Uit recent onderzoek van Aandacht voor iedereen (2015) onder mantelzorgers blijkt dat slechts 12% van de cliënten en/of mantelzorgers een keukentafelgesprek heeft gehad over </a:t>
            </a:r>
            <a:r>
              <a:rPr lang="nl-NL" sz="1050" dirty="0" err="1"/>
              <a:t>Wmo</a:t>
            </a:r>
            <a:r>
              <a:rPr lang="nl-NL" sz="1050" dirty="0"/>
              <a:t> in de gemeente Amsterdam. Als men een keukentafelgesprek heeft gehad, heerst er de nodige ontevredenheid over het gesprek zelf en de uitkomst hiervan. 51% van de mensen die een keukentafelgesprek hadden, vonden dat de uitkomst van dat gesprek niet precies was wat ze nodig hadden. Verder vond 60% (helemaal of een beetje) dat de uitkomst van het keukentafelgesprek uitgaat van onrealistische (extra) ondersteuning vanuit het eigen netwerk (Aandacht voor iedereen, 2015).</a:t>
            </a:r>
          </a:p>
          <a:p>
            <a:pPr>
              <a:defRPr/>
            </a:pPr>
            <a:endParaRPr lang="nl-NL" sz="1050" dirty="0"/>
          </a:p>
          <a:p>
            <a:pPr>
              <a:defRPr/>
            </a:pPr>
            <a:r>
              <a:rPr lang="nl-NL" sz="1050" b="1" dirty="0">
                <a:solidFill>
                  <a:schemeClr val="tx2"/>
                </a:solidFill>
              </a:rPr>
              <a:t>Perspectief gemeente</a:t>
            </a:r>
          </a:p>
          <a:p>
            <a:pPr>
              <a:defRPr/>
            </a:pPr>
            <a:r>
              <a:rPr lang="nl-NL" sz="1050" dirty="0"/>
              <a:t>De gemeente regelt de inkoop van huishoudelijke hulp (hulp bij het huishouden), ambulante ondersteuning en dagbesteding. Zij gaat echter niet over de inkoop van verzorging en verpleging. Dit ligt bij het zorgkantoor. </a:t>
            </a:r>
            <a:r>
              <a:rPr lang="nl-NL" sz="1050" i="1" dirty="0"/>
              <a:t>“Ons ideaal is dat er een integrale intake komt (sowieso voor de drie onderdelen waar de gemeente verantwoordelijkheid voor heeft) en liefst in samenwerking met het zorgkantoor voor verzorging en verpleging. Hier wordt aan gewerkt.”  </a:t>
            </a:r>
          </a:p>
          <a:p>
            <a:pPr>
              <a:defRPr/>
            </a:pPr>
            <a:endParaRPr lang="nl-NL" sz="1050" dirty="0"/>
          </a:p>
          <a:p>
            <a:pPr>
              <a:defRPr/>
            </a:pPr>
            <a:r>
              <a:rPr lang="nl-NL" sz="1050" b="1" dirty="0">
                <a:solidFill>
                  <a:schemeClr val="tx2"/>
                </a:solidFill>
              </a:rPr>
              <a:t>Perspectief hulpverleners</a:t>
            </a:r>
          </a:p>
          <a:p>
            <a:pPr>
              <a:defRPr/>
            </a:pPr>
            <a:r>
              <a:rPr lang="nl-NL" sz="1050" dirty="0"/>
              <a:t>Hulpverleners voelen zich soms hetzelfde als cliënten of mantelzorgers als zij aanvragen doen voor </a:t>
            </a:r>
            <a:r>
              <a:rPr lang="nl-NL" sz="1050" dirty="0" err="1"/>
              <a:t>Wmo</a:t>
            </a:r>
            <a:r>
              <a:rPr lang="nl-NL" sz="1050" dirty="0"/>
              <a:t>-voorzieningen. </a:t>
            </a:r>
            <a:r>
              <a:rPr lang="nl-NL" sz="1050" i="1" dirty="0"/>
              <a:t>“Er zitten hele grote muren in de aanvraag van bijvoorbeeld dagbesteding door wetten. Nu moet ik 6 weken wachten bij een aanvraag voordat ik de eerste stappen kan zetten. Dat zijn barrières.” </a:t>
            </a:r>
          </a:p>
          <a:p>
            <a:pPr>
              <a:defRPr/>
            </a:pPr>
            <a:endParaRPr lang="nl-NL" sz="1050" i="1" dirty="0"/>
          </a:p>
          <a:p>
            <a:pPr>
              <a:defRPr/>
            </a:pPr>
            <a:r>
              <a:rPr lang="nl-NL" sz="1050" dirty="0"/>
              <a:t>Het financieringsmodel zorgt ervoor dat de meeste hulpverleners de focus hebben op cliënten en minder op mantelzorgers. Voor casemanagers is dit echter anders. </a:t>
            </a:r>
            <a:r>
              <a:rPr lang="nl-NL" sz="1050" i="1" dirty="0"/>
              <a:t>“Het mooie van casemanagers dementie is dat zij worden gefinancierd voor zowel de cliënt als de mantelzorger. Dus je kunt er ook echt zijn voor de mantelzorger.”</a:t>
            </a:r>
          </a:p>
          <a:p>
            <a:pPr>
              <a:defRPr/>
            </a:pPr>
            <a:endParaRPr lang="nl-NL" sz="1050" i="1" dirty="0"/>
          </a:p>
          <a:p>
            <a:pPr>
              <a:defRPr/>
            </a:pPr>
            <a:r>
              <a:rPr lang="nl-NL" sz="1050" dirty="0"/>
              <a:t>Met betrekking tot de inzet van vrijwilligers zitten er barrières bij zowel de vrijwilligers zelf, de hulpverleners als de mantelzorgers. “</a:t>
            </a:r>
            <a:r>
              <a:rPr lang="nl-NL" sz="1050" i="1" dirty="0"/>
              <a:t>Het gaat om het vertrouwen.” </a:t>
            </a:r>
            <a:r>
              <a:rPr lang="nl-NL" sz="1050" dirty="0"/>
              <a:t>De inzet van de  hulpverlener is ook van belang: </a:t>
            </a:r>
            <a:r>
              <a:rPr lang="nl-NL" sz="1050" i="1" dirty="0"/>
              <a:t>“Ik moet wel hard zoeken. We hebben tot op heden de mogelijkheid gehad om dat ‘warm over te dragen’: wie past bij de cliënt? Samen een intake doen. Vooral met studenten is het leuk bij mensen met dementie. Maar het gaat ook wel af en toe fout…”</a:t>
            </a:r>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Tree>
    <p:extLst>
      <p:ext uri="{BB962C8B-B14F-4D97-AF65-F5344CB8AC3E}">
        <p14:creationId xmlns:p14="http://schemas.microsoft.com/office/powerpoint/2010/main" val="172346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sz="1400" dirty="0"/>
              <a:t>Beleving veranderingen in de zorg</a:t>
            </a:r>
            <a:br>
              <a:rPr lang="nl-NL" sz="2800" dirty="0"/>
            </a:br>
            <a:r>
              <a:rPr lang="nl-NL" dirty="0"/>
              <a:t>5.3 Samenwerking hulpverleners (I)</a:t>
            </a:r>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
        <p:nvSpPr>
          <p:cNvPr id="11" name="Subtitel 2"/>
          <p:cNvSpPr txBox="1">
            <a:spLocks/>
          </p:cNvSpPr>
          <p:nvPr/>
        </p:nvSpPr>
        <p:spPr>
          <a:xfrm>
            <a:off x="4767853" y="1569277"/>
            <a:ext cx="4103757" cy="4072468"/>
          </a:xfrm>
          <a:prstGeom prst="rect">
            <a:avLst/>
          </a:prstGeom>
        </p:spPr>
        <p:txBody>
          <a:bodyPr lIns="0" tIns="0" rIns="0" bIns="0" numCol="1" spcCol="540000"/>
          <a:lstStyle>
            <a:lvl1pPr marL="0" indent="0" algn="l" defTabSz="457200" rtl="0" eaLnBrk="1" fontAlgn="base" hangingPunct="1">
              <a:lnSpc>
                <a:spcPts val="1400"/>
              </a:lnSpc>
              <a:spcBef>
                <a:spcPts val="0"/>
              </a:spcBef>
              <a:spcAft>
                <a:spcPct val="0"/>
              </a:spcAft>
              <a:buFont typeface="Arial" pitchFamily="34" charset="0"/>
              <a:buNone/>
              <a:defRPr sz="1100" kern="1200">
                <a:solidFill>
                  <a:srgbClr val="666666"/>
                </a:solidFill>
                <a:latin typeface="+mn-lt"/>
                <a:ea typeface="ヒラギノ角ゴ Pro W3" charset="0"/>
                <a:cs typeface="ヒラギノ角ゴ Pro W3" charset="0"/>
              </a:defRPr>
            </a:lvl1pPr>
            <a:lvl2pPr marL="457200" indent="0" algn="ctr" defTabSz="457200" rtl="0" eaLnBrk="1" fontAlgn="base" hangingPunct="1">
              <a:spcBef>
                <a:spcPct val="20000"/>
              </a:spcBef>
              <a:spcAft>
                <a:spcPct val="0"/>
              </a:spcAft>
              <a:buFont typeface="Arial" pitchFamily="34" charset="0"/>
              <a:buNone/>
              <a:defRPr sz="2800" kern="1200">
                <a:solidFill>
                  <a:schemeClr val="tx1">
                    <a:tint val="75000"/>
                  </a:schemeClr>
                </a:solidFill>
                <a:latin typeface="+mn-lt"/>
                <a:ea typeface="ヒラギノ角ゴ Pro W3" charset="0"/>
                <a:cs typeface="+mn-cs"/>
              </a:defRPr>
            </a:lvl2pPr>
            <a:lvl3pPr marL="914400" indent="0" algn="ctr" defTabSz="457200" rtl="0" eaLnBrk="1" fontAlgn="base" hangingPunct="1">
              <a:spcBef>
                <a:spcPct val="20000"/>
              </a:spcBef>
              <a:spcAft>
                <a:spcPct val="0"/>
              </a:spcAft>
              <a:buFont typeface="Arial" pitchFamily="34" charset="0"/>
              <a:buNone/>
              <a:defRPr sz="2400" kern="1200">
                <a:solidFill>
                  <a:schemeClr val="tx1">
                    <a:tint val="75000"/>
                  </a:schemeClr>
                </a:solidFill>
                <a:latin typeface="+mn-lt"/>
                <a:ea typeface="ヒラギノ角ゴ Pro W3" charset="0"/>
                <a:cs typeface="+mn-cs"/>
              </a:defRPr>
            </a:lvl3pPr>
            <a:lvl4pPr marL="13716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4pPr>
            <a:lvl5pPr marL="18288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endParaRPr lang="nl-NL" sz="1050" dirty="0"/>
          </a:p>
        </p:txBody>
      </p:sp>
      <p:sp>
        <p:nvSpPr>
          <p:cNvPr id="6" name="Subtitel 2"/>
          <p:cNvSpPr txBox="1">
            <a:spLocks/>
          </p:cNvSpPr>
          <p:nvPr/>
        </p:nvSpPr>
        <p:spPr>
          <a:xfrm>
            <a:off x="457200" y="1373821"/>
            <a:ext cx="7969176" cy="4267924"/>
          </a:xfrm>
          <a:prstGeom prst="rect">
            <a:avLst/>
          </a:prstGeom>
        </p:spPr>
        <p:txBody>
          <a:bodyPr lIns="0" tIns="0" rIns="0" bIns="0" numCol="2" spcCol="540000"/>
          <a:lstStyle>
            <a:lvl1pPr marL="0" indent="0" algn="l" defTabSz="457200" rtl="0" eaLnBrk="1" fontAlgn="base" hangingPunct="1">
              <a:lnSpc>
                <a:spcPts val="1400"/>
              </a:lnSpc>
              <a:spcBef>
                <a:spcPts val="0"/>
              </a:spcBef>
              <a:spcAft>
                <a:spcPct val="0"/>
              </a:spcAft>
              <a:buFont typeface="Arial" pitchFamily="34" charset="0"/>
              <a:buNone/>
              <a:defRPr sz="1100" kern="1200">
                <a:solidFill>
                  <a:srgbClr val="666666"/>
                </a:solidFill>
                <a:latin typeface="+mn-lt"/>
                <a:ea typeface="ヒラギノ角ゴ Pro W3" charset="0"/>
                <a:cs typeface="ヒラギノ角ゴ Pro W3" charset="0"/>
              </a:defRPr>
            </a:lvl1pPr>
            <a:lvl2pPr marL="457200" indent="0" algn="ctr" defTabSz="457200" rtl="0" eaLnBrk="1" fontAlgn="base" hangingPunct="1">
              <a:spcBef>
                <a:spcPct val="20000"/>
              </a:spcBef>
              <a:spcAft>
                <a:spcPct val="0"/>
              </a:spcAft>
              <a:buFont typeface="Arial" pitchFamily="34" charset="0"/>
              <a:buNone/>
              <a:defRPr sz="2800" kern="1200">
                <a:solidFill>
                  <a:schemeClr val="tx1">
                    <a:tint val="75000"/>
                  </a:schemeClr>
                </a:solidFill>
                <a:latin typeface="+mn-lt"/>
                <a:ea typeface="ヒラギノ角ゴ Pro W3" charset="0"/>
                <a:cs typeface="+mn-cs"/>
              </a:defRPr>
            </a:lvl2pPr>
            <a:lvl3pPr marL="914400" indent="0" algn="ctr" defTabSz="457200" rtl="0" eaLnBrk="1" fontAlgn="base" hangingPunct="1">
              <a:spcBef>
                <a:spcPct val="20000"/>
              </a:spcBef>
              <a:spcAft>
                <a:spcPct val="0"/>
              </a:spcAft>
              <a:buFont typeface="Arial" pitchFamily="34" charset="0"/>
              <a:buNone/>
              <a:defRPr sz="2400" kern="1200">
                <a:solidFill>
                  <a:schemeClr val="tx1">
                    <a:tint val="75000"/>
                  </a:schemeClr>
                </a:solidFill>
                <a:latin typeface="+mn-lt"/>
                <a:ea typeface="ヒラギノ角ゴ Pro W3" charset="0"/>
                <a:cs typeface="+mn-cs"/>
              </a:defRPr>
            </a:lvl3pPr>
            <a:lvl4pPr marL="13716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4pPr>
            <a:lvl5pPr marL="18288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nl-NL" altLang="en-US" sz="1050" b="1" dirty="0"/>
              <a:t>Robin (50 jaar) heeft een eigen zaak samen met zijn partner. Daarnaast zorgt hij elke dag voor of na zijn werk voor zijn ouders. Zijn ouders zijn 90 jaar en wonen zelfstandig, in de buurt. Moeder is al anderhalf jaar bedlegerig en heeft ondergewicht (36 kg) en vader heeft diverse lichamelijk klachten en is daarnaast mensen met dementie.</a:t>
            </a:r>
          </a:p>
          <a:p>
            <a:pPr>
              <a:defRPr/>
            </a:pPr>
            <a:endParaRPr lang="nl-NL" altLang="en-US" sz="1050" dirty="0"/>
          </a:p>
          <a:p>
            <a:pPr>
              <a:defRPr/>
            </a:pPr>
            <a:r>
              <a:rPr lang="nl-NL" altLang="en-US" sz="1050" b="1" i="1" dirty="0">
                <a:solidFill>
                  <a:schemeClr val="tx2"/>
                </a:solidFill>
              </a:rPr>
              <a:t>“Taken die je eigenlijk niet zou mogen doen”</a:t>
            </a:r>
            <a:br>
              <a:rPr lang="nl-NL" altLang="en-US" sz="1050" b="1" i="1" dirty="0">
                <a:solidFill>
                  <a:schemeClr val="tx2"/>
                </a:solidFill>
              </a:rPr>
            </a:br>
            <a:r>
              <a:rPr lang="nl-NL" altLang="en-US" sz="1050" dirty="0"/>
              <a:t>Taken die Robin op zich neemt, zijn hulp bij de toiletgang, wassen, bed verschonen, helpen met eten en drinken, </a:t>
            </a:r>
            <a:r>
              <a:rPr lang="nl-NL" altLang="en-US" sz="1050" dirty="0" err="1"/>
              <a:t>etcetera</a:t>
            </a:r>
            <a:r>
              <a:rPr lang="nl-NL" altLang="en-US" sz="1050" dirty="0"/>
              <a:t>. Daarnaast zorgt ook een grote zorginstelling voor zijn ouders. Robin heeft een verpleegkundige achtergrond, echter is niet meer BIG-geregistreerd. </a:t>
            </a:r>
            <a:r>
              <a:rPr lang="nl-NL" altLang="en-US" sz="1050" i="1" dirty="0"/>
              <a:t>“Ik doe allemaal taken als mantelzorger, die ik als niet-BIG geregistreerde verpleegkundige niet zou mogen doen. Hoe dat eigenlijk zit…?”</a:t>
            </a:r>
            <a:endParaRPr lang="nl-NL" altLang="en-US" sz="1050" dirty="0"/>
          </a:p>
          <a:p>
            <a:pPr>
              <a:defRPr/>
            </a:pPr>
            <a:endParaRPr lang="nl-NL" altLang="en-US" sz="1050" b="1" i="1" dirty="0">
              <a:solidFill>
                <a:schemeClr val="tx2"/>
              </a:solidFill>
            </a:endParaRPr>
          </a:p>
          <a:p>
            <a:pPr>
              <a:defRPr/>
            </a:pPr>
            <a:r>
              <a:rPr lang="nl-NL" altLang="en-US" sz="1050" b="1" i="1" dirty="0">
                <a:solidFill>
                  <a:schemeClr val="tx2"/>
                </a:solidFill>
              </a:rPr>
              <a:t>“Een zeer grote verantwoordelijkheid”</a:t>
            </a:r>
            <a:br>
              <a:rPr lang="nl-NL" altLang="en-US" sz="1050" b="1" dirty="0">
                <a:solidFill>
                  <a:schemeClr val="tx2"/>
                </a:solidFill>
              </a:rPr>
            </a:br>
            <a:r>
              <a:rPr lang="nl-NL" altLang="en-US" sz="1050" dirty="0"/>
              <a:t>Robin</a:t>
            </a:r>
            <a:r>
              <a:rPr lang="nl-NL" sz="1050" dirty="0"/>
              <a:t> merkt de laatste tijd dat hij te maken heeft met nieuwe verhoudingen. “</a:t>
            </a:r>
            <a:r>
              <a:rPr lang="nl-NL" sz="1050" i="1" dirty="0"/>
              <a:t>Nu moet ik haar verschonen, op haar veiligheid letten en haar naar de dood begeleiden.” </a:t>
            </a:r>
            <a:r>
              <a:rPr lang="nl-NL" sz="1050" dirty="0"/>
              <a:t>Ook stervensbegeleiding rust dus voor zijn gevoel helemaal op zijn schouders. “</a:t>
            </a:r>
            <a:r>
              <a:rPr lang="nl-NL" sz="1050" i="1" dirty="0"/>
              <a:t>Maar ik moet er zelf ook mee om leren gaan. Hoe werk je toe naar het wegvallen van je ouders?” </a:t>
            </a:r>
            <a:r>
              <a:rPr lang="nl-NL" sz="1050" dirty="0"/>
              <a:t>Robin vindt dat hij een zeer grote verantwoordelijkheid toebedeeld krijgt als mantelzorger. Eigenlijk een té grote. “A</a:t>
            </a:r>
            <a:r>
              <a:rPr lang="nl-NL" sz="1050" i="1" dirty="0"/>
              <a:t>ls ik haar wel of niet eten geef? Gaat zij dan later of eerder dood? Heb ik dus haar dood in mijn handen? Een zeer grote verantwoording.”</a:t>
            </a:r>
            <a:endParaRPr lang="nl-NL" sz="1050" dirty="0"/>
          </a:p>
          <a:p>
            <a:pPr>
              <a:defRPr/>
            </a:pPr>
            <a:endParaRPr lang="nl-NL" altLang="en-US" sz="1050" b="1" i="1" dirty="0">
              <a:solidFill>
                <a:schemeClr val="tx2"/>
              </a:solidFill>
            </a:endParaRPr>
          </a:p>
          <a:p>
            <a:pPr>
              <a:defRPr/>
            </a:pPr>
            <a:r>
              <a:rPr lang="nl-NL" altLang="en-US" sz="1050" b="1" i="1" dirty="0">
                <a:solidFill>
                  <a:schemeClr val="tx2"/>
                </a:solidFill>
              </a:rPr>
              <a:t>“Wie heeft er nu de zorgtaak?”</a:t>
            </a:r>
            <a:br>
              <a:rPr lang="nl-NL" altLang="en-US" sz="1050" b="1" dirty="0">
                <a:solidFill>
                  <a:schemeClr val="tx2"/>
                </a:solidFill>
              </a:rPr>
            </a:br>
            <a:r>
              <a:rPr lang="nl-NL" altLang="en-US" sz="1050" dirty="0"/>
              <a:t>Onlangs heeft een keukentafelgesprek plaatsgevonden. Er is een afsprakenlijst gemaakt, waarin staat welke verantwoordelijkheden hij heeft en welke de zorg. Daar moest een handtekening op. “</a:t>
            </a:r>
            <a:r>
              <a:rPr lang="nl-NL" altLang="en-US" sz="1050" i="1" dirty="0"/>
              <a:t>Dat moet van de overheid, volgens de zorg</a:t>
            </a:r>
            <a:r>
              <a:rPr lang="nl-NL" altLang="en-US" sz="1050" dirty="0"/>
              <a:t>”. </a:t>
            </a:r>
            <a:r>
              <a:rPr lang="nl-NL" altLang="en-US" sz="1050" i="1" dirty="0"/>
              <a:t>“Ik weet niet waar ik dan voor teken. Een handtekening is als een contract en de enige die een zorgtaak heeft, is de overheid en niet de bewoner of de mantelzorger!”</a:t>
            </a:r>
          </a:p>
          <a:p>
            <a:pPr>
              <a:defRPr/>
            </a:pPr>
            <a:endParaRPr lang="nl-NL" altLang="en-US" sz="1050" i="1" dirty="0"/>
          </a:p>
          <a:p>
            <a:pPr>
              <a:defRPr/>
            </a:pPr>
            <a:r>
              <a:rPr lang="nl-NL" altLang="en-US" sz="1050" b="1" i="1" dirty="0">
                <a:solidFill>
                  <a:schemeClr val="tx2"/>
                </a:solidFill>
              </a:rPr>
              <a:t>“Vervelend dat zij toch dingen afschuiven…” </a:t>
            </a:r>
            <a:endParaRPr lang="nl-NL" altLang="en-US" sz="1050" i="1" dirty="0"/>
          </a:p>
          <a:p>
            <a:pPr>
              <a:defRPr/>
            </a:pPr>
            <a:r>
              <a:rPr lang="nl-NL" altLang="en-US" sz="1050" dirty="0"/>
              <a:t>De wijkzorg heeft tegen Robin gezegd dat hij een voorbeeld is van hoe het ook kan. “</a:t>
            </a:r>
            <a:r>
              <a:rPr lang="nl-NL" altLang="en-US" sz="1050" i="1" dirty="0"/>
              <a:t>Mooi, maar dan is het vervelend dat er dan soms, als ik bij mijn ouders ben, en de zorg komt ook langs, toch weer extra dingen om me afgeschoven worden. Van ‘Oh, je bent er, kun je dit even doen. Ik ben druk met je vader… Kun je misschien even medicijnen halen?’ Terwijl, die kunnen zij ook laten bezorgen? Waarom leg je die druk op mij?”</a:t>
            </a:r>
          </a:p>
          <a:p>
            <a:pPr>
              <a:defRPr/>
            </a:pPr>
            <a:endParaRPr lang="nl-NL" altLang="en-US" sz="1050" i="1" dirty="0"/>
          </a:p>
        </p:txBody>
      </p:sp>
    </p:spTree>
    <p:extLst>
      <p:ext uri="{BB962C8B-B14F-4D97-AF65-F5344CB8AC3E}">
        <p14:creationId xmlns:p14="http://schemas.microsoft.com/office/powerpoint/2010/main" val="1607781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sz="1400" dirty="0"/>
              <a:t>Beleving veranderingen in de zorg</a:t>
            </a:r>
            <a:br>
              <a:rPr lang="nl-NL" dirty="0"/>
            </a:br>
            <a:r>
              <a:rPr lang="nl-NL" dirty="0"/>
              <a:t>5.3 Samenwerking hulpverleners (II)</a:t>
            </a:r>
          </a:p>
        </p:txBody>
      </p:sp>
      <p:sp>
        <p:nvSpPr>
          <p:cNvPr id="3" name="Subtitel 2"/>
          <p:cNvSpPr>
            <a:spLocks noGrp="1"/>
          </p:cNvSpPr>
          <p:nvPr>
            <p:ph type="subTitle" idx="1"/>
          </p:nvPr>
        </p:nvSpPr>
        <p:spPr>
          <a:xfrm>
            <a:off x="457200" y="1566333"/>
            <a:ext cx="8229600" cy="3805767"/>
          </a:xfrm>
        </p:spPr>
        <p:txBody>
          <a:bodyPr numCol="2" spcCol="540000"/>
          <a:lstStyle/>
          <a:p>
            <a:pPr lvl="0"/>
            <a:r>
              <a:rPr lang="nl-NL" sz="1050" b="1" dirty="0">
                <a:solidFill>
                  <a:schemeClr val="tx2"/>
                </a:solidFill>
              </a:rPr>
              <a:t>Impressie uit de interviews </a:t>
            </a:r>
          </a:p>
          <a:p>
            <a:pPr marL="171450" lvl="0" indent="-171450">
              <a:buFont typeface="Arial"/>
              <a:buChar char="•"/>
            </a:pPr>
            <a:r>
              <a:rPr lang="nl-NL" sz="1050" dirty="0"/>
              <a:t>Voor veel mantelzorgers is professionele zorg noodzakelijk. Dit verlicht hun taken en vult hen aan op medisch en praktisch vlak. </a:t>
            </a:r>
          </a:p>
          <a:p>
            <a:pPr marL="171450" indent="-171450">
              <a:buFont typeface="Arial"/>
              <a:buChar char="•"/>
            </a:pPr>
            <a:r>
              <a:rPr lang="nl-NL" sz="1050" dirty="0"/>
              <a:t>Er is over het algemeen tevredenheid over de wijkzorghulpverleners, vooral de wijkverpleegkundigen. </a:t>
            </a:r>
          </a:p>
          <a:p>
            <a:pPr marL="171450" lvl="0" indent="-171450">
              <a:buFont typeface="Arial"/>
              <a:buChar char="•"/>
            </a:pPr>
            <a:r>
              <a:rPr lang="nl-NL" sz="1050" dirty="0"/>
              <a:t>Er is wel de nodige onvrede over medewerkers die voor de verzorging en huishoudelijke hulp komen. Dit maakt dat mantelzorgers geneigd zijn te wisselen van aanbieders. Onvrede gaat bijvoorbeeld over teveel wisselende gezichten, het niet nakomen van afspraken, zoals het afwijken van afspraken die gemaakt zijn met de mantelzorger over de zorg en het volgen van regels die in de praktijk niet handzaam zijn. Of onvoldoende kennis van hygiëne, zoals het schoonmaken van de </a:t>
            </a:r>
            <a:r>
              <a:rPr lang="nl-NL" sz="1050" dirty="0" err="1"/>
              <a:t>po-stoel</a:t>
            </a:r>
            <a:r>
              <a:rPr lang="nl-NL" sz="1050" dirty="0"/>
              <a:t>. Hierbij staan niet de wensen van de cliënt centraal, maar de regels over wat wel en niet mag bij huishoudelijk hulp, zonder enige flexibiliteit te tonen. Ook is men niet altijd tevreden over het kennisniveau van hulpverleners over specifieke aandoeningen, zoals een verstandelijke beperking, multiple sclerose (MS), niet-aangeboren hersenletsel (NAH) of dementie. </a:t>
            </a:r>
          </a:p>
          <a:p>
            <a:pPr marL="171450" lvl="0" indent="-171450">
              <a:buFont typeface="Arial"/>
              <a:buChar char="•"/>
            </a:pPr>
            <a:r>
              <a:rPr lang="nl-NL" sz="1050" dirty="0"/>
              <a:t>Mantelzorgers houden het liefste zoveel mogelijk de regierol, vooral als het in eigen huis is of dat van hun naaste met dementie. Een mantelzorger vertelt dat zij bijvoorbeeld altijd aanwijzingen moet geven als er een nieuw gezicht binnenkomt. Het lezen van het logboek of zorgplan is in haar beleving niet ingebed in de routine van de invallers of ‘nieuwelingen’. Deze verantwoordelijkheid vraagt continue oplettendheid en aanwezigheid. Mantelzorgers ervaren ook een continue verantwoordelijkheid als achterwacht bij ziekte van de naaste. Indien de naaste bijvoorbeeld op een dag ziek is en niet naar de dagopvang kan, is de mantelzorger degene die dit opvangt. </a:t>
            </a:r>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Tree>
    <p:extLst>
      <p:ext uri="{BB962C8B-B14F-4D97-AF65-F5344CB8AC3E}">
        <p14:creationId xmlns:p14="http://schemas.microsoft.com/office/powerpoint/2010/main" val="850286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sz="1400" dirty="0"/>
              <a:t>Beleving veranderingen in de zorg</a:t>
            </a:r>
            <a:br>
              <a:rPr lang="nl-NL" dirty="0"/>
            </a:br>
            <a:r>
              <a:rPr lang="nl-NL" dirty="0"/>
              <a:t>5.3 Samenwerking hulpverleners (III)</a:t>
            </a:r>
          </a:p>
        </p:txBody>
      </p:sp>
      <p:sp>
        <p:nvSpPr>
          <p:cNvPr id="3" name="Subtitel 2"/>
          <p:cNvSpPr>
            <a:spLocks noGrp="1"/>
          </p:cNvSpPr>
          <p:nvPr>
            <p:ph type="subTitle" idx="1"/>
          </p:nvPr>
        </p:nvSpPr>
        <p:spPr>
          <a:xfrm>
            <a:off x="457200" y="1566333"/>
            <a:ext cx="8229600" cy="4136198"/>
          </a:xfrm>
        </p:spPr>
        <p:txBody>
          <a:bodyPr numCol="2" spcCol="540000"/>
          <a:lstStyle/>
          <a:p>
            <a:pPr lvl="0"/>
            <a:r>
              <a:rPr lang="nl-NL" sz="1050" b="1" dirty="0">
                <a:solidFill>
                  <a:schemeClr val="tx2"/>
                </a:solidFill>
              </a:rPr>
              <a:t>Perspectief ervaringsdeskundigen</a:t>
            </a:r>
          </a:p>
          <a:p>
            <a:pPr lvl="0"/>
            <a:r>
              <a:rPr lang="nl-NL" sz="1050" dirty="0"/>
              <a:t>Indien de mantelzorger familie is, is hij of zij vaak de contactpersoon voor zorginstanties. Als een mantelzorger geen familie is, maar een buur of vriend, dan is deze persoon voor lopende zaken wel de aangewezen contactpersoon voor medewerkers binnen het wijkzorgnetwerk en vaak steun en toeverlaat van de naaste. Deze mantelzorger wordt echter soms niet betrokken of geconsulteerd door hulpverleners bij belangrijke beslissingen, zoals bijvoorbeeld plaatsing in een verpleeghuis. Hij of zij heeft geen ‘formele’ positie. Dit terwijl zij vaak een jarenlange zorgrelatie hebben opgebouwd en een zinnige stem kunnen hebben hierin. Naast het feit dat dit ondankbaar voelt, wordt vooral kennis onderbenut.</a:t>
            </a:r>
          </a:p>
          <a:p>
            <a:pPr lvl="0"/>
            <a:endParaRPr lang="nl-NL" sz="1050" dirty="0"/>
          </a:p>
          <a:p>
            <a:pPr lvl="0"/>
            <a:r>
              <a:rPr lang="nl-NL" sz="1050" dirty="0"/>
              <a:t>Naast bovenstaand punt geeft een ervaringsdeskundige het volgende aan. “</a:t>
            </a:r>
            <a:r>
              <a:rPr lang="nl-NL" sz="1050" i="1" dirty="0"/>
              <a:t>Velen ervaren mantelzorg als een plicht om voor iemand te zorgen. Het overheidsbeleid heeft bepaald dat wij, als burgers, zorgen voor elkaar, ongeacht onze goede of slechte relatie in de familie. Dit wordt beslist. Zo ervaar ik het. Deze meningen zijn voelbaar, maar worden niet uitgesproken. Als je de krant leest, of op tv, dan hoor je: als je niet voor je naaste zorgt, nou… dat is wat de mensen voelen. </a:t>
            </a:r>
          </a:p>
          <a:p>
            <a:r>
              <a:rPr lang="nl-NL" sz="1050" i="1" dirty="0"/>
              <a:t> </a:t>
            </a:r>
          </a:p>
          <a:p>
            <a:pPr lvl="0"/>
            <a:endParaRPr lang="nl-NL" sz="1050" dirty="0"/>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pic>
        <p:nvPicPr>
          <p:cNvPr id="7" name="Afbeelding 6"/>
          <p:cNvPicPr>
            <a:picLocks noChangeAspect="1"/>
          </p:cNvPicPr>
          <p:nvPr/>
        </p:nvPicPr>
        <p:blipFill rotWithShape="1">
          <a:blip r:embed="rId3" cstate="email">
            <a:extLst>
              <a:ext uri="{28A0092B-C50C-407E-A947-70E740481C1C}">
                <a14:useLocalDpi xmlns:a14="http://schemas.microsoft.com/office/drawing/2010/main"/>
              </a:ext>
            </a:extLst>
          </a:blip>
          <a:srcRect t="-299"/>
          <a:stretch/>
        </p:blipFill>
        <p:spPr>
          <a:xfrm>
            <a:off x="5915597" y="1566333"/>
            <a:ext cx="3236143" cy="4064331"/>
          </a:xfrm>
          <a:prstGeom prst="rect">
            <a:avLst/>
          </a:prstGeom>
        </p:spPr>
      </p:pic>
    </p:spTree>
    <p:extLst>
      <p:ext uri="{BB962C8B-B14F-4D97-AF65-F5344CB8AC3E}">
        <p14:creationId xmlns:p14="http://schemas.microsoft.com/office/powerpoint/2010/main" val="860533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sz="1400" dirty="0"/>
              <a:t>Beleving veranderingen in de zorg</a:t>
            </a:r>
            <a:br>
              <a:rPr lang="nl-NL" dirty="0"/>
            </a:br>
            <a:r>
              <a:rPr lang="nl-NL" dirty="0"/>
              <a:t>5.3 Samenwerking hulpverleners (IV)</a:t>
            </a:r>
          </a:p>
        </p:txBody>
      </p:sp>
      <p:sp>
        <p:nvSpPr>
          <p:cNvPr id="3" name="Subtitel 2"/>
          <p:cNvSpPr>
            <a:spLocks noGrp="1"/>
          </p:cNvSpPr>
          <p:nvPr>
            <p:ph type="subTitle" idx="1"/>
          </p:nvPr>
        </p:nvSpPr>
        <p:spPr>
          <a:xfrm>
            <a:off x="457200" y="1566333"/>
            <a:ext cx="8229600" cy="4136198"/>
          </a:xfrm>
        </p:spPr>
        <p:txBody>
          <a:bodyPr numCol="2" spcCol="540000"/>
          <a:lstStyle/>
          <a:p>
            <a:pPr>
              <a:defRPr/>
            </a:pPr>
            <a:r>
              <a:rPr lang="nl-NL" sz="1050" b="1" dirty="0">
                <a:solidFill>
                  <a:schemeClr val="tx2"/>
                </a:solidFill>
              </a:rPr>
              <a:t>Perspectief academici</a:t>
            </a:r>
          </a:p>
          <a:p>
            <a:pPr>
              <a:defRPr/>
            </a:pPr>
            <a:r>
              <a:rPr lang="nl-NL" sz="1050" dirty="0"/>
              <a:t>De casus van Robin (pagina 33) illustreert de vragen die de veranderende verhoudingen en verantwoordelijkheden tussen overheid en burgers door de transitie in de praktijk oproepen. Wie is (eind)verantwoordelijk voor de zorgtaken, wie bewaakt de kwaliteit van hygiëne en verpleegkundige zaken thuis? Wie beschermt de mantelzorger voor overbelasting, als er geen CAO is die hem kan aanspreken ten aanzien van rechten en plichten? Meurs (2016), hoogleraar bestuur van de gezondheidszorg, stelt soortgelijke vragen in haar essay, namelijk over de grensvervaging van professionaliteit in gemengde vormen van zorg en mantelzorger. De overheid wil blijven toezien op goede kwaliteit van zorg en ondersteuning. Echter de overheidsverantwoordelijkheid houdt op bij de grens van het privédomein van de burgers die voor elkaar zorgen met hulp van mantelzorgers. Dit roept vragen op over de wijze van toezicht op de kwaliteit. Wiens verantwoordelijkheid is dat in het nieuwe stelsel? En is er nog sprake van een publieke verantwoordelijkheid als zo expliciet wordt ingezet op eigen verantwoordelijkheid? (Meurs, 2016, p. 102)</a:t>
            </a:r>
          </a:p>
          <a:p>
            <a:pPr>
              <a:defRPr/>
            </a:pPr>
            <a:endParaRPr lang="nl-NL" sz="1050" dirty="0">
              <a:ln>
                <a:solidFill>
                  <a:schemeClr val="accent6"/>
                </a:solidFill>
              </a:ln>
            </a:endParaRPr>
          </a:p>
          <a:p>
            <a:endParaRPr lang="nl-NL" sz="1050" b="1" dirty="0">
              <a:solidFill>
                <a:schemeClr val="tx2"/>
              </a:solidFill>
            </a:endParaRPr>
          </a:p>
          <a:p>
            <a:endParaRPr lang="nl-NL" sz="1050" b="1" dirty="0">
              <a:solidFill>
                <a:schemeClr val="tx2"/>
              </a:solidFill>
            </a:endParaRPr>
          </a:p>
          <a:p>
            <a:r>
              <a:rPr lang="nl-NL" sz="1050" b="1" dirty="0">
                <a:solidFill>
                  <a:schemeClr val="tx2"/>
                </a:solidFill>
              </a:rPr>
              <a:t> </a:t>
            </a:r>
            <a:endParaRPr lang="nl-NL" sz="1050" dirty="0"/>
          </a:p>
          <a:p>
            <a:pPr>
              <a:defRPr/>
            </a:pPr>
            <a:endParaRPr lang="nl-NL" sz="1050" dirty="0">
              <a:ln>
                <a:solidFill>
                  <a:schemeClr val="accent6"/>
                </a:solidFill>
              </a:ln>
            </a:endParaRPr>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pic>
        <p:nvPicPr>
          <p:cNvPr id="5" name="Afbeelding 4" descr="DSC_0979.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15597" y="1570301"/>
            <a:ext cx="3236143" cy="4072469"/>
          </a:xfrm>
          <a:prstGeom prst="rect">
            <a:avLst/>
          </a:prstGeom>
        </p:spPr>
      </p:pic>
    </p:spTree>
    <p:extLst>
      <p:ext uri="{BB962C8B-B14F-4D97-AF65-F5344CB8AC3E}">
        <p14:creationId xmlns:p14="http://schemas.microsoft.com/office/powerpoint/2010/main" val="101849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M10.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95614"/>
            <a:ext cx="9166478" cy="6549960"/>
          </a:xfrm>
          <a:prstGeom prst="rect">
            <a:avLst/>
          </a:prstGeom>
        </p:spPr>
      </p:pic>
      <p:sp>
        <p:nvSpPr>
          <p:cNvPr id="6" name="Tijdelijke aanduiding voor tekst 2"/>
          <p:cNvSpPr txBox="1">
            <a:spLocks/>
          </p:cNvSpPr>
          <p:nvPr/>
        </p:nvSpPr>
        <p:spPr>
          <a:xfrm>
            <a:off x="212942" y="4657740"/>
            <a:ext cx="8677057" cy="938629"/>
          </a:xfrm>
          <a:prstGeom prst="rect">
            <a:avLst/>
          </a:prstGeom>
          <a:solidFill>
            <a:schemeClr val="bg1">
              <a:alpha val="88000"/>
            </a:schemeClr>
          </a:solidFill>
        </p:spPr>
        <p:txBody>
          <a:bodyPr vert="horz" lIns="180000" tIns="180000" rIns="180000" bIns="180000"/>
          <a:lstStyle>
            <a:lvl1pPr marL="0" indent="0" algn="r" defTabSz="457200" rtl="0" eaLnBrk="1" fontAlgn="base" hangingPunct="1">
              <a:lnSpc>
                <a:spcPts val="1800"/>
              </a:lnSpc>
              <a:spcBef>
                <a:spcPts val="0"/>
              </a:spcBef>
              <a:spcAft>
                <a:spcPts val="0"/>
              </a:spcAft>
              <a:buFont typeface="Arial" pitchFamily="34" charset="0"/>
              <a:defRPr sz="1400" b="0" i="1" kern="1200" baseline="0">
                <a:solidFill>
                  <a:srgbClr val="262726"/>
                </a:solidFill>
                <a:latin typeface="Times New Roman"/>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nl-NL" sz="2600" b="1" i="0" dirty="0">
              <a:latin typeface="Arail"/>
            </a:endParaRPr>
          </a:p>
          <a:p>
            <a:pPr algn="ctr"/>
            <a:r>
              <a:rPr lang="nl-NL" sz="2600" b="1" i="0" dirty="0">
                <a:latin typeface="Arail"/>
              </a:rPr>
              <a:t>6. ERVARINGEN EN BEHOEFTEN T.A.V. WIJKZORG</a:t>
            </a:r>
            <a:endParaRPr lang="nl-NL" sz="2600" i="0" dirty="0">
              <a:latin typeface="Arail"/>
            </a:endParaRPr>
          </a:p>
        </p:txBody>
      </p:sp>
    </p:spTree>
    <p:extLst>
      <p:ext uri="{BB962C8B-B14F-4D97-AF65-F5344CB8AC3E}">
        <p14:creationId xmlns:p14="http://schemas.microsoft.com/office/powerpoint/2010/main" val="1456161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465138"/>
            <a:ext cx="8501605" cy="769937"/>
          </a:xfrm>
          <a:extLst>
            <a:ext uri="{FAA26D3D-D897-4be2-8F04-BA451C77F1D7}">
              <ma14:placeholderFlag xmlns="" xmlns:ma14="http://schemas.microsoft.com/office/mac/drawingml/2011/main" val="1"/>
            </a:ext>
          </a:extLst>
        </p:spPr>
        <p:txBody>
          <a:bodyPr/>
          <a:lstStyle/>
          <a:p>
            <a:pPr>
              <a:defRPr/>
            </a:pPr>
            <a:r>
              <a:rPr lang="nl-NL" sz="1400" dirty="0"/>
              <a:t>ERVARINGEN EN BEHOEFTEN TEN AANZIEN VAN WIJKZORG</a:t>
            </a:r>
            <a:br>
              <a:rPr lang="nl-NL" sz="1400" dirty="0"/>
            </a:br>
            <a:r>
              <a:rPr lang="nl-NL" sz="2400" dirty="0"/>
              <a:t>6.1 ZORGEN VOOR: FYSIEKE EN EMOTIONELE HULP (I)</a:t>
            </a:r>
            <a:br>
              <a:rPr lang="nl-NL" sz="2400" dirty="0"/>
            </a:br>
            <a:r>
              <a:rPr lang="nl-NL" sz="1200" dirty="0"/>
              <a:t> </a:t>
            </a:r>
            <a:endParaRPr lang="nl-NL" dirty="0"/>
          </a:p>
        </p:txBody>
      </p:sp>
      <p:sp>
        <p:nvSpPr>
          <p:cNvPr id="3" name="Subtitel 2"/>
          <p:cNvSpPr>
            <a:spLocks noGrp="1"/>
          </p:cNvSpPr>
          <p:nvPr>
            <p:ph type="subTitle" idx="1"/>
          </p:nvPr>
        </p:nvSpPr>
        <p:spPr>
          <a:xfrm>
            <a:off x="457199" y="1471549"/>
            <a:ext cx="4942395" cy="4267924"/>
          </a:xfrm>
        </p:spPr>
        <p:txBody>
          <a:bodyPr numCol="1" spcCol="540000"/>
          <a:lstStyle/>
          <a:p>
            <a:pPr>
              <a:defRPr/>
            </a:pPr>
            <a:r>
              <a:rPr lang="nl-NL" altLang="en-US" sz="1050" b="1" i="1" dirty="0">
                <a:solidFill>
                  <a:schemeClr val="tx2"/>
                </a:solidFill>
              </a:rPr>
              <a:t>“Ik heb nu taalles. Want Nederlands is moeilijk.”</a:t>
            </a:r>
            <a:endParaRPr lang="nl-NL" altLang="en-US" sz="1050" dirty="0"/>
          </a:p>
          <a:p>
            <a:pPr>
              <a:defRPr/>
            </a:pPr>
            <a:r>
              <a:rPr lang="nl-NL" sz="1050" dirty="0" err="1"/>
              <a:t>Naziha</a:t>
            </a:r>
            <a:r>
              <a:rPr lang="nl-NL" sz="1050" dirty="0"/>
              <a:t> (40 jaar) is Marokkaans, heeft 5 kinderen en is alleenstaand. Haar oudste dochter van 23 heeft een verstandelijke beperking. Alle kinderen wonen thuis bij moeder. Vader is overleden en stiefvader is uit beeld. Nu mevrouw alleenstaand is, heeft zij taalles op de tijden dat de kinderen naar school gaan en haar oudste dochter begeleid wordt.</a:t>
            </a:r>
          </a:p>
          <a:p>
            <a:pPr>
              <a:defRPr/>
            </a:pPr>
            <a:endParaRPr lang="nl-NL" sz="1050" dirty="0"/>
          </a:p>
          <a:p>
            <a:r>
              <a:rPr lang="nl-NL" altLang="en-US" sz="1050" b="1" i="1" dirty="0">
                <a:solidFill>
                  <a:schemeClr val="tx2"/>
                </a:solidFill>
              </a:rPr>
              <a:t>“Het is heel moeilijk. Ik ben verdrietig.”</a:t>
            </a:r>
            <a:endParaRPr lang="nl-NL" sz="1050" dirty="0"/>
          </a:p>
          <a:p>
            <a:pPr>
              <a:defRPr/>
            </a:pPr>
            <a:r>
              <a:rPr lang="nl-NL" sz="1050" dirty="0" err="1"/>
              <a:t>Naziha</a:t>
            </a:r>
            <a:r>
              <a:rPr lang="nl-NL" sz="1050" dirty="0"/>
              <a:t> moet haar oudste dochter eigenlijk altijd in de gaten houden als zij thuis is. Bijvoorbeeld toezicht houden bij aankleden, wassen, helpen bij ongesteldheid, etc. Zij kan haar geen 5 seconden uit het oog verliezen. “</a:t>
            </a:r>
            <a:r>
              <a:rPr lang="nl-NL" sz="1050" i="1" dirty="0"/>
              <a:t>Dan doet zij rare dingen. Zij is niet te vertrouwen en vertrouwt andere mensen heel snel. Dat is gevaarlijk. Zij heeft begeleiding nodig”</a:t>
            </a:r>
            <a:r>
              <a:rPr lang="nl-NL" sz="1050" dirty="0"/>
              <a:t>. </a:t>
            </a:r>
            <a:r>
              <a:rPr lang="nl-NL" sz="1050" dirty="0" err="1"/>
              <a:t>Naziha</a:t>
            </a:r>
            <a:r>
              <a:rPr lang="nl-NL" sz="1050" dirty="0"/>
              <a:t> vindt dit heel moeilijk. Ze heeft nooit rust en wordt regelmatig aangesproken op het gedrag van haar dochter.</a:t>
            </a:r>
          </a:p>
          <a:p>
            <a:pPr>
              <a:defRPr/>
            </a:pPr>
            <a:endParaRPr lang="nl-NL" sz="1050" dirty="0"/>
          </a:p>
          <a:p>
            <a:pPr>
              <a:defRPr/>
            </a:pPr>
            <a:r>
              <a:rPr lang="nl-NL" sz="1050" b="1" dirty="0">
                <a:solidFill>
                  <a:schemeClr val="tx2"/>
                </a:solidFill>
              </a:rPr>
              <a:t>“</a:t>
            </a:r>
            <a:r>
              <a:rPr lang="nl-NL" sz="1050" b="1" i="1" dirty="0">
                <a:solidFill>
                  <a:schemeClr val="tx2"/>
                </a:solidFill>
              </a:rPr>
              <a:t>Iets voor mezelf”</a:t>
            </a:r>
            <a:endParaRPr lang="nl-NL" sz="1050" i="1" dirty="0"/>
          </a:p>
          <a:p>
            <a:pPr>
              <a:defRPr/>
            </a:pPr>
            <a:r>
              <a:rPr lang="nl-NL" sz="1050" dirty="0"/>
              <a:t>Haar dochter zit momenteel weer op school bij het ROC om taal en rekenen te leren. </a:t>
            </a:r>
            <a:r>
              <a:rPr lang="nl-NL" sz="1050" dirty="0" err="1"/>
              <a:t>Naziha</a:t>
            </a:r>
            <a:r>
              <a:rPr lang="nl-NL" sz="1050" dirty="0"/>
              <a:t> heeft “</a:t>
            </a:r>
            <a:r>
              <a:rPr lang="nl-NL" sz="1050" i="1" dirty="0"/>
              <a:t>gelukkig</a:t>
            </a:r>
            <a:r>
              <a:rPr lang="nl-NL" sz="1050" dirty="0"/>
              <a:t> “ een PGB waardoor zij begeleiding kan inhuren voor haar dochter op school. Op zaterdag zit haar dochter op de dagbesteding bij een stichting waar vooral Marokkaanse kinderen spelen en knutselen. Op zondag gaat haar dochter weleens wat leuks doen met een begeleider. De begeleiding op school en thuis en dagbesteding maken dat </a:t>
            </a:r>
            <a:r>
              <a:rPr lang="nl-NL" sz="1050" dirty="0" err="1"/>
              <a:t>Naziha</a:t>
            </a:r>
            <a:r>
              <a:rPr lang="nl-NL" sz="1050" dirty="0"/>
              <a:t> aandacht kan hebben voor haar andere kinderen, vrijwilligerswerk kan doen op school en nu eindelijk weer zelf naar school kan om Nederlands te leren. ”</a:t>
            </a:r>
            <a:r>
              <a:rPr lang="nl-NL" sz="1050" i="1" dirty="0"/>
              <a:t>Iets voor mezelf. Dat is belangrijk.” </a:t>
            </a:r>
            <a:endParaRPr lang="nl-NL" sz="1050" dirty="0"/>
          </a:p>
          <a:p>
            <a:endParaRPr lang="nl-NL" sz="1050" dirty="0"/>
          </a:p>
          <a:p>
            <a:pPr>
              <a:defRPr/>
            </a:pPr>
            <a:endParaRPr lang="nl-NL" sz="1050" dirty="0"/>
          </a:p>
          <a:p>
            <a:pPr>
              <a:defRPr/>
            </a:pPr>
            <a:endParaRPr lang="nl-NL" sz="1050" dirty="0"/>
          </a:p>
          <a:p>
            <a:pPr>
              <a:defRPr/>
            </a:pPr>
            <a:endParaRPr lang="nl-NL" sz="1050" dirty="0"/>
          </a:p>
          <a:p>
            <a:pPr>
              <a:defRPr/>
            </a:pPr>
            <a:endParaRPr lang="nl-NL" sz="1050" dirty="0"/>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
        <p:nvSpPr>
          <p:cNvPr id="11" name="Subtitel 2"/>
          <p:cNvSpPr txBox="1">
            <a:spLocks/>
          </p:cNvSpPr>
          <p:nvPr/>
        </p:nvSpPr>
        <p:spPr>
          <a:xfrm>
            <a:off x="4767853" y="1569277"/>
            <a:ext cx="4103757" cy="4072468"/>
          </a:xfrm>
          <a:prstGeom prst="rect">
            <a:avLst/>
          </a:prstGeom>
        </p:spPr>
        <p:txBody>
          <a:bodyPr lIns="0" tIns="0" rIns="0" bIns="0" numCol="1" spcCol="540000"/>
          <a:lstStyle>
            <a:lvl1pPr marL="0" indent="0" algn="l" defTabSz="457200" rtl="0" eaLnBrk="1" fontAlgn="base" hangingPunct="1">
              <a:lnSpc>
                <a:spcPts val="1400"/>
              </a:lnSpc>
              <a:spcBef>
                <a:spcPts val="0"/>
              </a:spcBef>
              <a:spcAft>
                <a:spcPct val="0"/>
              </a:spcAft>
              <a:buFont typeface="Arial" pitchFamily="34" charset="0"/>
              <a:buNone/>
              <a:defRPr sz="1100" kern="1200">
                <a:solidFill>
                  <a:srgbClr val="666666"/>
                </a:solidFill>
                <a:latin typeface="+mn-lt"/>
                <a:ea typeface="ヒラギノ角ゴ Pro W3" charset="0"/>
                <a:cs typeface="ヒラギノ角ゴ Pro W3" charset="0"/>
              </a:defRPr>
            </a:lvl1pPr>
            <a:lvl2pPr marL="457200" indent="0" algn="ctr" defTabSz="457200" rtl="0" eaLnBrk="1" fontAlgn="base" hangingPunct="1">
              <a:spcBef>
                <a:spcPct val="20000"/>
              </a:spcBef>
              <a:spcAft>
                <a:spcPct val="0"/>
              </a:spcAft>
              <a:buFont typeface="Arial" pitchFamily="34" charset="0"/>
              <a:buNone/>
              <a:defRPr sz="2800" kern="1200">
                <a:solidFill>
                  <a:schemeClr val="tx1">
                    <a:tint val="75000"/>
                  </a:schemeClr>
                </a:solidFill>
                <a:latin typeface="+mn-lt"/>
                <a:ea typeface="ヒラギノ角ゴ Pro W3" charset="0"/>
                <a:cs typeface="+mn-cs"/>
              </a:defRPr>
            </a:lvl2pPr>
            <a:lvl3pPr marL="914400" indent="0" algn="ctr" defTabSz="457200" rtl="0" eaLnBrk="1" fontAlgn="base" hangingPunct="1">
              <a:spcBef>
                <a:spcPct val="20000"/>
              </a:spcBef>
              <a:spcAft>
                <a:spcPct val="0"/>
              </a:spcAft>
              <a:buFont typeface="Arial" pitchFamily="34" charset="0"/>
              <a:buNone/>
              <a:defRPr sz="2400" kern="1200">
                <a:solidFill>
                  <a:schemeClr val="tx1">
                    <a:tint val="75000"/>
                  </a:schemeClr>
                </a:solidFill>
                <a:latin typeface="+mn-lt"/>
                <a:ea typeface="ヒラギノ角ゴ Pro W3" charset="0"/>
                <a:cs typeface="+mn-cs"/>
              </a:defRPr>
            </a:lvl3pPr>
            <a:lvl4pPr marL="13716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4pPr>
            <a:lvl5pPr marL="18288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endParaRPr lang="nl-NL" sz="1050" dirty="0"/>
          </a:p>
        </p:txBody>
      </p:sp>
      <p:sp>
        <p:nvSpPr>
          <p:cNvPr id="9" name="Titel 1"/>
          <p:cNvSpPr txBox="1">
            <a:spLocks/>
          </p:cNvSpPr>
          <p:nvPr/>
        </p:nvSpPr>
        <p:spPr bwMode="auto">
          <a:xfrm>
            <a:off x="6186667" y="1372694"/>
            <a:ext cx="2367024" cy="90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defTabSz="457200" rtl="0" eaLnBrk="1" fontAlgn="base" hangingPunct="1">
              <a:lnSpc>
                <a:spcPts val="3000"/>
              </a:lnSpc>
              <a:spcBef>
                <a:spcPct val="0"/>
              </a:spcBef>
              <a:spcAft>
                <a:spcPct val="0"/>
              </a:spcAft>
              <a:defRPr sz="2600" b="1" kern="1200" cap="all">
                <a:solidFill>
                  <a:schemeClr val="tx2"/>
                </a:solidFill>
                <a:latin typeface="+mj-lt"/>
                <a:ea typeface="ヒラギノ角ゴ Pro W3" charset="0"/>
                <a:cs typeface="ヒラギノ角ゴ Pro W3" charset="0"/>
              </a:defRPr>
            </a:lvl1pPr>
            <a:lvl2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2pPr>
            <a:lvl3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3pPr>
            <a:lvl4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4pPr>
            <a:lvl5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9pPr>
          </a:lstStyle>
          <a:p>
            <a:pPr>
              <a:lnSpc>
                <a:spcPct val="100000"/>
              </a:lnSpc>
              <a:defRPr/>
            </a:pPr>
            <a:endParaRPr lang="nl-NL" sz="3600" dirty="0"/>
          </a:p>
          <a:p>
            <a:pPr algn="r">
              <a:lnSpc>
                <a:spcPct val="100000"/>
              </a:lnSpc>
              <a:defRPr/>
            </a:pPr>
            <a:r>
              <a:rPr lang="nl-NL" sz="3600" dirty="0"/>
              <a:t>“</a:t>
            </a:r>
            <a:r>
              <a:rPr lang="nl-NL" sz="2400" dirty="0"/>
              <a:t>door dagopvang kan ik mee naar voetballen van mijn zoon”</a:t>
            </a:r>
          </a:p>
          <a:p>
            <a:pPr>
              <a:lnSpc>
                <a:spcPct val="100000"/>
              </a:lnSpc>
              <a:defRPr/>
            </a:pPr>
            <a:endParaRPr lang="nl-NL" sz="1100" b="0" dirty="0"/>
          </a:p>
          <a:p>
            <a:pPr algn="r">
              <a:lnSpc>
                <a:spcPct val="100000"/>
              </a:lnSpc>
              <a:defRPr/>
            </a:pPr>
            <a:r>
              <a:rPr lang="nl-NL" sz="1100" b="0" dirty="0" err="1"/>
              <a:t>Naziha</a:t>
            </a:r>
            <a:r>
              <a:rPr lang="nl-NL" sz="1100" b="0" dirty="0"/>
              <a:t>, 40 jaar</a:t>
            </a:r>
            <a:br>
              <a:rPr lang="nl-NL" sz="1100" b="0" dirty="0"/>
            </a:br>
            <a:r>
              <a:rPr lang="nl-NL" sz="1100" b="0" dirty="0"/>
              <a:t>(pseudoniem) </a:t>
            </a:r>
            <a:br>
              <a:rPr lang="nl-NL" sz="2400" dirty="0"/>
            </a:br>
            <a:endParaRPr lang="nl-NL" sz="2400" dirty="0"/>
          </a:p>
        </p:txBody>
      </p:sp>
    </p:spTree>
    <p:extLst>
      <p:ext uri="{BB962C8B-B14F-4D97-AF65-F5344CB8AC3E}">
        <p14:creationId xmlns:p14="http://schemas.microsoft.com/office/powerpoint/2010/main" val="2231697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465138"/>
            <a:ext cx="8491415" cy="769937"/>
          </a:xfrm>
          <a:extLst>
            <a:ext uri="{FAA26D3D-D897-4be2-8F04-BA451C77F1D7}">
              <ma14:placeholderFlag xmlns="" xmlns:ma14="http://schemas.microsoft.com/office/mac/drawingml/2011/main" val="1"/>
            </a:ext>
          </a:extLst>
        </p:spPr>
        <p:txBody>
          <a:bodyPr/>
          <a:lstStyle/>
          <a:p>
            <a:pPr>
              <a:defRPr/>
            </a:pPr>
            <a:r>
              <a:rPr lang="nl-NL" sz="1400" dirty="0"/>
              <a:t>ERVARINGEN EN BEHOEFTEN TEN AANZIEN VAN WIJKZORG</a:t>
            </a:r>
            <a:br>
              <a:rPr lang="nl-NL" sz="1400" dirty="0"/>
            </a:br>
            <a:r>
              <a:rPr lang="nl-NL" sz="2400" dirty="0"/>
              <a:t>6.1 ZORGEN VOOR: FYSIEKE EN EMOTIONELE HULP (II)</a:t>
            </a:r>
            <a:br>
              <a:rPr lang="nl-NL" sz="2400" dirty="0"/>
            </a:br>
            <a:r>
              <a:rPr lang="nl-NL" sz="1200" dirty="0"/>
              <a:t> </a:t>
            </a:r>
            <a:endParaRPr lang="nl-NL" dirty="0"/>
          </a:p>
        </p:txBody>
      </p:sp>
      <p:sp>
        <p:nvSpPr>
          <p:cNvPr id="3" name="Subtitel 2"/>
          <p:cNvSpPr>
            <a:spLocks noGrp="1"/>
          </p:cNvSpPr>
          <p:nvPr>
            <p:ph type="subTitle" idx="1"/>
          </p:nvPr>
        </p:nvSpPr>
        <p:spPr>
          <a:xfrm>
            <a:off x="457200" y="1566333"/>
            <a:ext cx="8229600" cy="4136198"/>
          </a:xfrm>
        </p:spPr>
        <p:txBody>
          <a:bodyPr spcCol="540000"/>
          <a:lstStyle/>
          <a:p>
            <a:pPr lvl="0"/>
            <a:r>
              <a:rPr lang="nl-NL" sz="1050" b="1" dirty="0">
                <a:solidFill>
                  <a:schemeClr val="tx2"/>
                </a:solidFill>
              </a:rPr>
              <a:t> </a:t>
            </a:r>
            <a:endParaRPr lang="nl-NL" sz="1050" dirty="0"/>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
        <p:nvSpPr>
          <p:cNvPr id="6" name="Subtitel 2"/>
          <p:cNvSpPr txBox="1">
            <a:spLocks/>
          </p:cNvSpPr>
          <p:nvPr/>
        </p:nvSpPr>
        <p:spPr>
          <a:xfrm>
            <a:off x="1527858" y="1471549"/>
            <a:ext cx="6941805" cy="4267924"/>
          </a:xfrm>
          <a:prstGeom prst="rect">
            <a:avLst/>
          </a:prstGeom>
        </p:spPr>
        <p:txBody>
          <a:bodyPr lIns="0" tIns="0" rIns="0" bIns="0" numCol="1" spcCol="540000"/>
          <a:lstStyle>
            <a:lvl1pPr marL="0" indent="0" algn="l" defTabSz="457200" rtl="0" eaLnBrk="1" fontAlgn="base" hangingPunct="1">
              <a:lnSpc>
                <a:spcPts val="1400"/>
              </a:lnSpc>
              <a:spcBef>
                <a:spcPts val="0"/>
              </a:spcBef>
              <a:spcAft>
                <a:spcPct val="0"/>
              </a:spcAft>
              <a:buFont typeface="Arial" pitchFamily="34" charset="0"/>
              <a:buNone/>
              <a:defRPr sz="1100" kern="1200">
                <a:solidFill>
                  <a:srgbClr val="666666"/>
                </a:solidFill>
                <a:latin typeface="+mn-lt"/>
                <a:ea typeface="ヒラギノ角ゴ Pro W3" charset="0"/>
                <a:cs typeface="ヒラギノ角ゴ Pro W3" charset="0"/>
              </a:defRPr>
            </a:lvl1pPr>
            <a:lvl2pPr marL="457200" indent="0" algn="ctr" defTabSz="457200" rtl="0" eaLnBrk="1" fontAlgn="base" hangingPunct="1">
              <a:spcBef>
                <a:spcPct val="20000"/>
              </a:spcBef>
              <a:spcAft>
                <a:spcPct val="0"/>
              </a:spcAft>
              <a:buFont typeface="Arial" pitchFamily="34" charset="0"/>
              <a:buNone/>
              <a:defRPr sz="2800" kern="1200">
                <a:solidFill>
                  <a:schemeClr val="tx1">
                    <a:tint val="75000"/>
                  </a:schemeClr>
                </a:solidFill>
                <a:latin typeface="+mn-lt"/>
                <a:ea typeface="ヒラギノ角ゴ Pro W3" charset="0"/>
                <a:cs typeface="+mn-cs"/>
              </a:defRPr>
            </a:lvl2pPr>
            <a:lvl3pPr marL="914400" indent="0" algn="ctr" defTabSz="457200" rtl="0" eaLnBrk="1" fontAlgn="base" hangingPunct="1">
              <a:spcBef>
                <a:spcPct val="20000"/>
              </a:spcBef>
              <a:spcAft>
                <a:spcPct val="0"/>
              </a:spcAft>
              <a:buFont typeface="Arial" pitchFamily="34" charset="0"/>
              <a:buNone/>
              <a:defRPr sz="2400" kern="1200">
                <a:solidFill>
                  <a:schemeClr val="tx1">
                    <a:tint val="75000"/>
                  </a:schemeClr>
                </a:solidFill>
                <a:latin typeface="+mn-lt"/>
                <a:ea typeface="ヒラギノ角ゴ Pro W3" charset="0"/>
                <a:cs typeface="+mn-cs"/>
              </a:defRPr>
            </a:lvl3pPr>
            <a:lvl4pPr marL="13716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4pPr>
            <a:lvl5pPr marL="18288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sz="1050" b="1" dirty="0"/>
              <a:t>Marjon is mantelzorger van haar moeder van 85, die langzaam achteruit gaat. Marjon werkt zelf, evenals haar partner en zorgt ook voor haar eigen gezin en kwetsbare schoonouders.</a:t>
            </a:r>
          </a:p>
          <a:p>
            <a:endParaRPr lang="nl-NL" altLang="en-US" sz="1050" b="1" i="1" dirty="0">
              <a:solidFill>
                <a:schemeClr val="tx2"/>
              </a:solidFill>
            </a:endParaRPr>
          </a:p>
          <a:p>
            <a:r>
              <a:rPr lang="nl-NL" altLang="en-US" sz="1050" b="1" i="1" dirty="0">
                <a:solidFill>
                  <a:schemeClr val="tx2"/>
                </a:solidFill>
              </a:rPr>
              <a:t>“Onmogelijk voor mijn moeder om regie hierover te voeren”</a:t>
            </a:r>
            <a:endParaRPr lang="nl-NL" sz="1050" dirty="0"/>
          </a:p>
          <a:p>
            <a:r>
              <a:rPr lang="nl-NL" sz="1050" dirty="0"/>
              <a:t>Marjon wil graag dat haar moeder hulp krijgt. Zij staat heel erg open voor vrijwilligers. Het is echter in het systeem zo georganiseerd dat zij niet kan krijgen wat zij wil vanuit het reguliere aanbod in de wijk. “</a:t>
            </a:r>
            <a:r>
              <a:rPr lang="nl-NL" sz="1050" i="1" dirty="0"/>
              <a:t>Het is zodanig georganiseerd dat er een aparte vrijwilliger is voor boodschappen, klusjes in huis, bezoek aan de dokter, vervoer, gezellige dingen. De regie over al die vrijwilligers met allemaal hun gebruiksaanwijzing is voor mijn moeder onmogelijk. Ik heb een jaar geleden gevraagd om één vrijwilliger. Eén voor álle klusjes die gedaan moeten worden. Een relatief jong iemand, bijvoorbeeld iemand met een uitkering, die aan mijn moeder gekoppeld zou kunnen worden voor 2 dagdelen per week.” </a:t>
            </a:r>
          </a:p>
          <a:p>
            <a:pPr marL="1608138"/>
            <a:r>
              <a:rPr lang="nl-NL" sz="1050" dirty="0"/>
              <a:t>Helaas is dit idee niet van de grond gekomen. “</a:t>
            </a:r>
            <a:r>
              <a:rPr lang="nl-NL" sz="1050" i="1" dirty="0"/>
              <a:t>Nooit meer wat van gehoord. Zonde, want het idee is toch aardig: een werkeloze koppelen aan een oudere in je gemeente?” </a:t>
            </a:r>
          </a:p>
          <a:p>
            <a:pPr marL="1608138"/>
            <a:endParaRPr lang="nl-NL" sz="2350" i="1" dirty="0"/>
          </a:p>
          <a:p>
            <a:pPr marL="1608138" lvl="2" algn="l"/>
            <a:r>
              <a:rPr lang="nl-NL" altLang="en-US" sz="1100" b="1" i="1" dirty="0">
                <a:solidFill>
                  <a:schemeClr val="tx2"/>
                </a:solidFill>
              </a:rPr>
              <a:t>“Onmogelijk voor mijn moeder om regie hierover te voeren”</a:t>
            </a:r>
            <a:endParaRPr lang="nl-NL" sz="1100" dirty="0"/>
          </a:p>
          <a:p>
            <a:pPr marL="1608138" lvl="2" algn="l">
              <a:lnSpc>
                <a:spcPct val="110000"/>
              </a:lnSpc>
            </a:pPr>
            <a:r>
              <a:rPr lang="nl-NL" sz="1050" dirty="0">
                <a:solidFill>
                  <a:srgbClr val="666666"/>
                </a:solidFill>
                <a:cs typeface="ヒラギノ角ゴ Pro W3" charset="0"/>
              </a:rPr>
              <a:t>Inmiddels heeft Marjon zelf iemand gevonden. “</a:t>
            </a:r>
            <a:r>
              <a:rPr lang="nl-NL" sz="1050" i="1" dirty="0">
                <a:solidFill>
                  <a:srgbClr val="666666"/>
                </a:solidFill>
                <a:cs typeface="ヒラギノ角ゴ Pro W3" charset="0"/>
              </a:rPr>
              <a:t>We noemen haar vrijwilliger, maar er gaat af en toe en envelop met inhoud bij haar in de brievenbus. Wij hebben het grote geluk dat mijn moeder een zakcentje gespaard heeft voor haar oude dag, en dat zetten we nu in. Daardoor is het voor ons vol te houden. Die vrijwilliger heeft een leuke band met mijn moeder, neemt haar af en toe een dagje uit, doet eens een boodschapje, gaat eens mee naar de tandarts, kortom alles wat ik als mantelzorger zou doen. De clou: zij bouwen een persoonlijke band op, en dát is wat mij ondersteunt: ik sta er niet alleen voor</a:t>
            </a:r>
            <a:r>
              <a:rPr lang="nl-NL" sz="1050" dirty="0">
                <a:solidFill>
                  <a:srgbClr val="666666"/>
                </a:solidFill>
                <a:cs typeface="ヒラギノ角ゴ Pro W3" charset="0"/>
              </a:rPr>
              <a:t>.”</a:t>
            </a:r>
          </a:p>
        </p:txBody>
      </p:sp>
      <p:sp>
        <p:nvSpPr>
          <p:cNvPr id="7" name="Titel 1"/>
          <p:cNvSpPr txBox="1">
            <a:spLocks/>
          </p:cNvSpPr>
          <p:nvPr/>
        </p:nvSpPr>
        <p:spPr bwMode="auto">
          <a:xfrm>
            <a:off x="457200" y="3314865"/>
            <a:ext cx="2445155" cy="131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defTabSz="457200" rtl="0" eaLnBrk="1" fontAlgn="base" hangingPunct="1">
              <a:lnSpc>
                <a:spcPts val="3000"/>
              </a:lnSpc>
              <a:spcBef>
                <a:spcPct val="0"/>
              </a:spcBef>
              <a:spcAft>
                <a:spcPct val="0"/>
              </a:spcAft>
              <a:defRPr sz="2600" b="1" kern="1200" cap="all">
                <a:solidFill>
                  <a:schemeClr val="tx2"/>
                </a:solidFill>
                <a:latin typeface="+mj-lt"/>
                <a:ea typeface="ヒラギノ角ゴ Pro W3" charset="0"/>
                <a:cs typeface="ヒラギノ角ゴ Pro W3" charset="0"/>
              </a:defRPr>
            </a:lvl1pPr>
            <a:lvl2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2pPr>
            <a:lvl3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3pPr>
            <a:lvl4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4pPr>
            <a:lvl5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9pPr>
          </a:lstStyle>
          <a:p>
            <a:pPr algn="r">
              <a:lnSpc>
                <a:spcPct val="100000"/>
              </a:lnSpc>
              <a:defRPr/>
            </a:pPr>
            <a:r>
              <a:rPr lang="nl-NL" sz="3600" dirty="0"/>
              <a:t>“</a:t>
            </a:r>
            <a:r>
              <a:rPr lang="nl-NL" sz="2400" dirty="0"/>
              <a:t>regie over alle vrijwilligers is te moeilijk”</a:t>
            </a:r>
          </a:p>
          <a:p>
            <a:pPr>
              <a:lnSpc>
                <a:spcPct val="100000"/>
              </a:lnSpc>
              <a:defRPr/>
            </a:pPr>
            <a:endParaRPr lang="nl-NL" sz="1100" b="0" dirty="0"/>
          </a:p>
          <a:p>
            <a:pPr>
              <a:lnSpc>
                <a:spcPct val="100000"/>
              </a:lnSpc>
              <a:defRPr/>
            </a:pPr>
            <a:endParaRPr lang="nl-NL" sz="1100" b="0" dirty="0"/>
          </a:p>
          <a:p>
            <a:pPr algn="r">
              <a:lnSpc>
                <a:spcPct val="100000"/>
              </a:lnSpc>
              <a:defRPr/>
            </a:pPr>
            <a:r>
              <a:rPr lang="nl-NL" sz="1100" b="0" dirty="0"/>
              <a:t>Marjon,</a:t>
            </a:r>
          </a:p>
          <a:p>
            <a:pPr algn="r">
              <a:lnSpc>
                <a:spcPct val="100000"/>
              </a:lnSpc>
              <a:defRPr/>
            </a:pPr>
            <a:r>
              <a:rPr lang="nl-NL" sz="1100" b="0" dirty="0"/>
              <a:t> 55 jaar oud</a:t>
            </a:r>
            <a:br>
              <a:rPr lang="nl-NL" sz="1100" b="0" dirty="0"/>
            </a:br>
            <a:r>
              <a:rPr lang="nl-NL" sz="1100" b="0" dirty="0"/>
              <a:t> </a:t>
            </a:r>
            <a:endParaRPr lang="nl-NL" sz="2400" dirty="0"/>
          </a:p>
        </p:txBody>
      </p:sp>
    </p:spTree>
    <p:extLst>
      <p:ext uri="{BB962C8B-B14F-4D97-AF65-F5344CB8AC3E}">
        <p14:creationId xmlns:p14="http://schemas.microsoft.com/office/powerpoint/2010/main" val="2155765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dirty="0"/>
              <a:t>Inhoud</a:t>
            </a:r>
          </a:p>
        </p:txBody>
      </p:sp>
      <p:sp>
        <p:nvSpPr>
          <p:cNvPr id="15362" name="Subtitel 2"/>
          <p:cNvSpPr>
            <a:spLocks noGrp="1"/>
          </p:cNvSpPr>
          <p:nvPr>
            <p:ph type="subTitle" idx="1"/>
          </p:nvPr>
        </p:nvSpPr>
        <p:spPr bwMode="auto">
          <a:xfrm>
            <a:off x="447675" y="1304014"/>
            <a:ext cx="6344064" cy="4334788"/>
          </a:xfrm>
          <a:solidFill>
            <a:schemeClr val="bg1"/>
          </a:solidFill>
          <a:ln w="9525">
            <a:noFill/>
            <a:miter lim="800000"/>
            <a:headEnd/>
            <a:tailEnd/>
          </a:ln>
        </p:spPr>
        <p:txBody>
          <a:bodyPr vert="horz" wrap="square" anchor="t" anchorCtr="0" compatLnSpc="1">
            <a:prstTxWarp prst="textNoShape">
              <a:avLst/>
            </a:prstTxWarp>
          </a:bodyPr>
          <a:lstStyle/>
          <a:p>
            <a:pPr>
              <a:spcBef>
                <a:spcPct val="0"/>
              </a:spcBef>
            </a:pPr>
            <a:r>
              <a:rPr lang="nl-NL" altLang="nl-NL" sz="900" dirty="0">
                <a:ea typeface="ヒラギノ角ゴ Pro W3" pitchFamily="122" charset="-128"/>
              </a:rPr>
              <a:t>1.  AANLEIDING EN ACHTERGROND ……………</a:t>
            </a:r>
            <a:r>
              <a:rPr lang="nl-NL" altLang="nl-NL" sz="900" dirty="0">
                <a:solidFill>
                  <a:srgbClr val="CE3B44"/>
                </a:solidFill>
                <a:ea typeface="ヒラギノ角ゴ Pro W3" pitchFamily="122" charset="-128"/>
              </a:rPr>
              <a:t>……………………………….…………………………….</a:t>
            </a:r>
            <a:r>
              <a:rPr lang="nl-NL" altLang="nl-NL" sz="900" dirty="0">
                <a:ea typeface="ヒラギノ角ゴ Pro W3" pitchFamily="122" charset="-128"/>
              </a:rPr>
              <a:t>….…………  </a:t>
            </a:r>
            <a:r>
              <a:rPr lang="nl-NL" altLang="nl-NL" sz="900" dirty="0">
                <a:solidFill>
                  <a:srgbClr val="CE3B44"/>
                </a:solidFill>
                <a:ea typeface="ヒラギノ角ゴ Pro W3" pitchFamily="122" charset="-128"/>
              </a:rPr>
              <a:t>5</a:t>
            </a:r>
          </a:p>
          <a:p>
            <a:pPr marL="363538" indent="-363538">
              <a:spcBef>
                <a:spcPct val="0"/>
              </a:spcBef>
            </a:pPr>
            <a:endParaRPr lang="nl-NL" altLang="nl-NL" sz="900" b="0" dirty="0">
              <a:solidFill>
                <a:srgbClr val="666666"/>
              </a:solidFill>
              <a:ea typeface="ヒラギノ角ゴ Pro W3" pitchFamily="122" charset="-128"/>
            </a:endParaRPr>
          </a:p>
          <a:p>
            <a:pPr marL="363538" indent="-363538">
              <a:spcBef>
                <a:spcPct val="0"/>
              </a:spcBef>
            </a:pPr>
            <a:r>
              <a:rPr lang="nl-NL" altLang="nl-NL" sz="900" dirty="0">
                <a:ea typeface="ヒラギノ角ゴ Pro W3" pitchFamily="122" charset="-128"/>
              </a:rPr>
              <a:t>2.  LEESWIJZER ……………………………………....</a:t>
            </a:r>
            <a:r>
              <a:rPr lang="nl-NL" altLang="nl-NL" sz="900" dirty="0">
                <a:solidFill>
                  <a:srgbClr val="CE3B44"/>
                </a:solidFill>
                <a:ea typeface="ヒラギノ角ゴ Pro W3" pitchFamily="122" charset="-128"/>
              </a:rPr>
              <a:t>……………………………….…………………………….</a:t>
            </a:r>
            <a:r>
              <a:rPr lang="nl-NL" altLang="nl-NL" sz="900" dirty="0">
                <a:ea typeface="ヒラギノ角ゴ Pro W3" pitchFamily="122" charset="-128"/>
              </a:rPr>
              <a:t>….……….   </a:t>
            </a:r>
            <a:r>
              <a:rPr lang="nl-NL" altLang="nl-NL" sz="900" dirty="0">
                <a:solidFill>
                  <a:srgbClr val="CE3B44"/>
                </a:solidFill>
                <a:ea typeface="ヒラギノ角ゴ Pro W3" pitchFamily="122" charset="-128"/>
              </a:rPr>
              <a:t>8</a:t>
            </a:r>
          </a:p>
          <a:p>
            <a:pPr marL="363538" indent="-363538">
              <a:spcBef>
                <a:spcPct val="0"/>
              </a:spcBef>
            </a:pPr>
            <a:r>
              <a:rPr lang="nl-NL" altLang="nl-NL" sz="900" b="0" dirty="0">
                <a:solidFill>
                  <a:srgbClr val="666666"/>
                </a:solidFill>
                <a:ea typeface="ヒラギノ角ゴ Pro W3" pitchFamily="122" charset="-128"/>
              </a:rPr>
              <a:t>	</a:t>
            </a:r>
            <a:endParaRPr lang="nl-NL" altLang="nl-NL" sz="900" dirty="0">
              <a:solidFill>
                <a:srgbClr val="CE3B44"/>
              </a:solidFill>
              <a:ea typeface="ヒラギノ角ゴ Pro W3" pitchFamily="122" charset="-128"/>
            </a:endParaRPr>
          </a:p>
          <a:p>
            <a:pPr marL="228600" indent="-228600">
              <a:spcBef>
                <a:spcPct val="0"/>
              </a:spcBef>
              <a:buFont typeface="Arial" pitchFamily="34" charset="0"/>
              <a:buAutoNum type="arabicPeriod" startAt="3"/>
            </a:pPr>
            <a:r>
              <a:rPr lang="nl-NL" altLang="nl-NL" sz="900" dirty="0">
                <a:solidFill>
                  <a:srgbClr val="CE3B44"/>
                </a:solidFill>
                <a:ea typeface="ヒラギノ角ゴ Pro W3" pitchFamily="122" charset="-128"/>
              </a:rPr>
              <a:t>CONTEXT: leven van mantelzorgers  …………………………………………………………………………..............  11</a:t>
            </a:r>
            <a:br>
              <a:rPr lang="nl-NL" altLang="nl-NL" sz="900" dirty="0">
                <a:solidFill>
                  <a:srgbClr val="CE3B44"/>
                </a:solidFill>
                <a:ea typeface="ヒラギノ角ゴ Pro W3" pitchFamily="122" charset="-128"/>
              </a:rPr>
            </a:br>
            <a:r>
              <a:rPr lang="nl-NL" altLang="nl-NL" sz="900" dirty="0">
                <a:solidFill>
                  <a:srgbClr val="CE3B44"/>
                </a:solidFill>
                <a:ea typeface="ヒラギノ角ゴ Pro W3" pitchFamily="122" charset="-128"/>
              </a:rPr>
              <a:t>	</a:t>
            </a:r>
            <a:r>
              <a:rPr lang="nl-NL" altLang="nl-NL" sz="900" b="0" dirty="0">
                <a:solidFill>
                  <a:srgbClr val="666666"/>
                </a:solidFill>
                <a:ea typeface="ヒラギノ角ゴ Pro W3" pitchFamily="122" charset="-128"/>
              </a:rPr>
              <a:t>3.1 	De kracht en zingeving			3.3	Wat als mantelzorg stopt…</a:t>
            </a:r>
            <a:endParaRPr lang="nl-NL" altLang="nl-NL" sz="900" dirty="0">
              <a:solidFill>
                <a:srgbClr val="CE3B44"/>
              </a:solidFill>
              <a:ea typeface="ヒラギノ角ゴ Pro W3" pitchFamily="122" charset="-128"/>
            </a:endParaRPr>
          </a:p>
          <a:p>
            <a:pPr>
              <a:spcBef>
                <a:spcPct val="0"/>
              </a:spcBef>
            </a:pPr>
            <a:r>
              <a:rPr lang="nl-NL" altLang="nl-NL" sz="900" b="0" dirty="0">
                <a:solidFill>
                  <a:srgbClr val="666666"/>
                </a:solidFill>
                <a:ea typeface="ヒラギノ角ゴ Pro W3" pitchFamily="122" charset="-128"/>
              </a:rPr>
              <a:t>	3.2	Veranderende contacten	 	</a:t>
            </a:r>
          </a:p>
          <a:p>
            <a:pPr>
              <a:spcBef>
                <a:spcPct val="0"/>
              </a:spcBef>
            </a:pPr>
            <a:endParaRPr lang="nl-NL" altLang="nl-NL" sz="900" b="0" dirty="0">
              <a:solidFill>
                <a:srgbClr val="666666"/>
              </a:solidFill>
              <a:ea typeface="ヒラギノ角ゴ Pro W3" pitchFamily="122" charset="-128"/>
            </a:endParaRPr>
          </a:p>
          <a:p>
            <a:pPr marL="228600" indent="-228600">
              <a:spcBef>
                <a:spcPct val="0"/>
              </a:spcBef>
              <a:buFont typeface="Arial" pitchFamily="34" charset="0"/>
              <a:buAutoNum type="arabicPeriod" startAt="4"/>
            </a:pPr>
            <a:r>
              <a:rPr lang="nl-NL" altLang="nl-NL" sz="900" dirty="0">
                <a:solidFill>
                  <a:srgbClr val="CE3B44"/>
                </a:solidFill>
                <a:ea typeface="ヒラギノ角ゴ Pro W3" pitchFamily="122" charset="-128"/>
              </a:rPr>
              <a:t>DENKKADER mantelzorgperspectief ………………………………...…………………….…………………………..  21 </a:t>
            </a:r>
            <a:r>
              <a:rPr lang="nl-NL" altLang="nl-NL" sz="900" b="0" dirty="0">
                <a:solidFill>
                  <a:srgbClr val="666666"/>
                </a:solidFill>
                <a:ea typeface="ヒラギノ角ゴ Pro W3" pitchFamily="122" charset="-128"/>
              </a:rPr>
              <a:t>	5.1 	Zorgen voor, zogen dat, zorgen om	</a:t>
            </a:r>
          </a:p>
          <a:p>
            <a:pPr marL="228600" indent="-228600">
              <a:spcBef>
                <a:spcPct val="0"/>
              </a:spcBef>
              <a:buAutoNum type="arabicPeriod" startAt="4"/>
            </a:pPr>
            <a:endParaRPr lang="nl-NL" altLang="nl-NL" sz="900" dirty="0">
              <a:solidFill>
                <a:srgbClr val="CE3B44"/>
              </a:solidFill>
              <a:ea typeface="ヒラギノ角ゴ Pro W3" pitchFamily="122" charset="-128"/>
            </a:endParaRPr>
          </a:p>
          <a:p>
            <a:pPr marL="228600" indent="-228600">
              <a:spcBef>
                <a:spcPct val="0"/>
              </a:spcBef>
              <a:buAutoNum type="arabicPeriod" startAt="4"/>
            </a:pPr>
            <a:r>
              <a:rPr lang="nl-NL" altLang="nl-NL" sz="900" dirty="0">
                <a:solidFill>
                  <a:srgbClr val="CE3B44"/>
                </a:solidFill>
                <a:ea typeface="ヒラギノ角ゴ Pro W3" pitchFamily="122" charset="-128"/>
              </a:rPr>
              <a:t>BELEVING veranderingen in de zorg …………………………….……………..…….………………………………..  24</a:t>
            </a:r>
            <a:br>
              <a:rPr lang="nl-NL" altLang="nl-NL" sz="900" dirty="0">
                <a:solidFill>
                  <a:srgbClr val="CE3B44"/>
                </a:solidFill>
                <a:ea typeface="ヒラギノ角ゴ Pro W3" pitchFamily="122" charset="-128"/>
              </a:rPr>
            </a:br>
            <a:r>
              <a:rPr lang="nl-NL" altLang="nl-NL" sz="900" dirty="0">
                <a:solidFill>
                  <a:srgbClr val="CE3B44"/>
                </a:solidFill>
                <a:ea typeface="ヒラギノ角ゴ Pro W3" pitchFamily="122" charset="-128"/>
              </a:rPr>
              <a:t>	</a:t>
            </a:r>
            <a:r>
              <a:rPr lang="nl-NL" altLang="nl-NL" sz="900" b="0" dirty="0">
                <a:solidFill>
                  <a:srgbClr val="666666"/>
                </a:solidFill>
                <a:ea typeface="ヒラギノ角ゴ Pro W3" pitchFamily="122" charset="-128"/>
              </a:rPr>
              <a:t>5.1	Onrust, maar beperkte veranderingen	5.3	Veranderende samenwerking</a:t>
            </a:r>
          </a:p>
          <a:p>
            <a:pPr>
              <a:spcBef>
                <a:spcPct val="0"/>
              </a:spcBef>
            </a:pPr>
            <a:r>
              <a:rPr lang="nl-NL" altLang="nl-NL" sz="900" b="0" dirty="0">
                <a:solidFill>
                  <a:srgbClr val="666666"/>
                </a:solidFill>
                <a:ea typeface="ヒラギノ角ゴ Pro W3" pitchFamily="122" charset="-128"/>
              </a:rPr>
              <a:t>	5.2	Keukentafelgesprek			  </a:t>
            </a:r>
          </a:p>
          <a:p>
            <a:pPr>
              <a:spcBef>
                <a:spcPct val="0"/>
              </a:spcBef>
            </a:pPr>
            <a:r>
              <a:rPr lang="nl-NL" altLang="nl-NL" sz="900" b="0" dirty="0">
                <a:solidFill>
                  <a:srgbClr val="666666"/>
                </a:solidFill>
                <a:ea typeface="ヒラギノ角ゴ Pro W3" pitchFamily="122" charset="-128"/>
              </a:rPr>
              <a:t>			</a:t>
            </a:r>
          </a:p>
          <a:p>
            <a:pPr>
              <a:spcBef>
                <a:spcPct val="0"/>
              </a:spcBef>
            </a:pPr>
            <a:r>
              <a:rPr lang="nl-NL" altLang="nl-NL" sz="900" dirty="0">
                <a:solidFill>
                  <a:srgbClr val="CE3B44"/>
                </a:solidFill>
                <a:ea typeface="ヒラギノ角ゴ Pro W3" pitchFamily="122" charset="-128"/>
              </a:rPr>
              <a:t>6.   ERVARINGEN EN EHOEFTEN mantelzorgers t.a.v. wijkzorg…………………..…….……………………………..  37</a:t>
            </a:r>
            <a:br>
              <a:rPr lang="nl-NL" altLang="nl-NL" sz="900" dirty="0">
                <a:solidFill>
                  <a:srgbClr val="CE3B44"/>
                </a:solidFill>
                <a:ea typeface="ヒラギノ角ゴ Pro W3" pitchFamily="122" charset="-128"/>
              </a:rPr>
            </a:br>
            <a:r>
              <a:rPr lang="nl-NL" altLang="nl-NL" sz="900" dirty="0">
                <a:solidFill>
                  <a:srgbClr val="CE3B44"/>
                </a:solidFill>
                <a:ea typeface="ヒラギノ角ゴ Pro W3" pitchFamily="122" charset="-128"/>
              </a:rPr>
              <a:t>	</a:t>
            </a:r>
            <a:r>
              <a:rPr lang="nl-NL" altLang="nl-NL" sz="900" b="0" dirty="0">
                <a:solidFill>
                  <a:srgbClr val="666666"/>
                </a:solidFill>
                <a:ea typeface="ヒラギノ角ゴ Pro W3" pitchFamily="122" charset="-128"/>
              </a:rPr>
              <a:t>6.1	Zorgen voor: fysieke en emotionele hulp	6.3	Zorgen om: alert zijn op welzijn naaste</a:t>
            </a:r>
          </a:p>
          <a:p>
            <a:pPr>
              <a:spcBef>
                <a:spcPct val="0"/>
              </a:spcBef>
            </a:pPr>
            <a:r>
              <a:rPr lang="nl-NL" altLang="nl-NL" sz="900" b="0" dirty="0">
                <a:solidFill>
                  <a:srgbClr val="666666"/>
                </a:solidFill>
                <a:ea typeface="ヒラギノ角ゴ Pro W3" pitchFamily="122" charset="-128"/>
              </a:rPr>
              <a:t>	6.2	Zorgen dat: dingen voor elkaar krijgen			</a:t>
            </a:r>
          </a:p>
          <a:p>
            <a:pPr marL="228600" indent="-228600">
              <a:spcBef>
                <a:spcPct val="0"/>
              </a:spcBef>
              <a:buAutoNum type="arabicPeriod" startAt="5"/>
            </a:pPr>
            <a:endParaRPr lang="nl-NL" altLang="nl-NL" sz="900" b="0" dirty="0">
              <a:solidFill>
                <a:srgbClr val="666666"/>
              </a:solidFill>
              <a:ea typeface="ヒラギノ角ゴ Pro W3" pitchFamily="122" charset="-128"/>
            </a:endParaRPr>
          </a:p>
          <a:p>
            <a:pPr>
              <a:spcBef>
                <a:spcPct val="0"/>
              </a:spcBef>
            </a:pPr>
            <a:r>
              <a:rPr lang="nl-NL" altLang="nl-NL" sz="900" dirty="0">
                <a:solidFill>
                  <a:srgbClr val="CE3B44"/>
                </a:solidFill>
                <a:ea typeface="ヒラギノ角ゴ Pro W3" pitchFamily="122" charset="-128"/>
              </a:rPr>
              <a:t>7.  UITKOMSTEN DIALOOGSESSIE………………………………………………………………………………………….  54</a:t>
            </a:r>
          </a:p>
          <a:p>
            <a:pPr>
              <a:spcBef>
                <a:spcPct val="0"/>
              </a:spcBef>
            </a:pPr>
            <a:endParaRPr lang="nl-NL" altLang="nl-NL" sz="900" dirty="0">
              <a:solidFill>
                <a:srgbClr val="CE3B44"/>
              </a:solidFill>
              <a:ea typeface="ヒラギノ角ゴ Pro W3" pitchFamily="122" charset="-128"/>
            </a:endParaRPr>
          </a:p>
          <a:p>
            <a:pPr>
              <a:spcBef>
                <a:spcPct val="0"/>
              </a:spcBef>
            </a:pPr>
            <a:r>
              <a:rPr lang="nl-NL" altLang="nl-NL" sz="900" dirty="0">
                <a:solidFill>
                  <a:srgbClr val="CE3B44"/>
                </a:solidFill>
                <a:ea typeface="ヒラギノ角ゴ Pro W3" pitchFamily="122" charset="-128"/>
              </a:rPr>
              <a:t>8.   CONCLUSIES EN AANBEVELINGEN……………………………………………………………………………….......  60</a:t>
            </a:r>
          </a:p>
          <a:p>
            <a:pPr>
              <a:spcBef>
                <a:spcPct val="0"/>
              </a:spcBef>
            </a:pPr>
            <a:endParaRPr lang="nl-NL" altLang="nl-NL" sz="900" dirty="0">
              <a:solidFill>
                <a:srgbClr val="CE3B44"/>
              </a:solidFill>
              <a:ea typeface="ヒラギノ角ゴ Pro W3" pitchFamily="122" charset="-128"/>
            </a:endParaRPr>
          </a:p>
          <a:p>
            <a:pPr>
              <a:spcBef>
                <a:spcPct val="0"/>
              </a:spcBef>
            </a:pPr>
            <a:r>
              <a:rPr lang="nl-NL" altLang="nl-NL" sz="900" dirty="0">
                <a:solidFill>
                  <a:srgbClr val="CE3B44"/>
                </a:solidFill>
                <a:ea typeface="ヒラギノ角ゴ Pro W3" pitchFamily="122" charset="-128"/>
              </a:rPr>
              <a:t>9.   ONDERZOEKSVERANTWOORDING	…………………………………………….…………………………….….....  68 </a:t>
            </a:r>
            <a:r>
              <a:rPr lang="nl-NL" altLang="nl-NL" sz="1100" dirty="0">
                <a:solidFill>
                  <a:srgbClr val="CE3B44"/>
                </a:solidFill>
                <a:ea typeface="ヒラギノ角ゴ Pro W3" pitchFamily="122" charset="-128"/>
              </a:rPr>
              <a:t>		</a:t>
            </a:r>
          </a:p>
          <a:p>
            <a:pPr marL="342900" indent="-342900">
              <a:spcBef>
                <a:spcPct val="0"/>
              </a:spcBef>
              <a:buAutoNum type="arabicPeriod" startAt="4"/>
            </a:pPr>
            <a:endParaRPr lang="nl-NL" altLang="nl-NL" sz="1100" dirty="0">
              <a:solidFill>
                <a:srgbClr val="CE3B44"/>
              </a:solidFill>
              <a:ea typeface="ヒラギノ角ゴ Pro W3" pitchFamily="122" charset="-128"/>
            </a:endParaRPr>
          </a:p>
          <a:p>
            <a:pPr>
              <a:spcBef>
                <a:spcPct val="0"/>
              </a:spcBef>
            </a:pPr>
            <a:endParaRPr lang="nl-NL" altLang="nl-NL" sz="1100" dirty="0">
              <a:solidFill>
                <a:srgbClr val="CE3B44"/>
              </a:solidFill>
              <a:ea typeface="ヒラギノ角ゴ Pro W3" pitchFamily="122" charset="-128"/>
            </a:endParaRPr>
          </a:p>
        </p:txBody>
      </p:sp>
      <p:sp>
        <p:nvSpPr>
          <p:cNvPr id="3" name="Rechthoek 2"/>
          <p:cNvSpPr/>
          <p:nvPr/>
        </p:nvSpPr>
        <p:spPr>
          <a:xfrm>
            <a:off x="6769460" y="2412981"/>
            <a:ext cx="2195685" cy="2862323"/>
          </a:xfrm>
          <a:prstGeom prst="rect">
            <a:avLst/>
          </a:prstGeom>
          <a:ln>
            <a:solidFill>
              <a:schemeClr val="accent6">
                <a:lumMod val="20000"/>
                <a:lumOff val="80000"/>
              </a:schemeClr>
            </a:solidFill>
          </a:ln>
        </p:spPr>
        <p:txBody>
          <a:bodyPr wrap="square">
            <a:spAutoFit/>
          </a:bodyPr>
          <a:lstStyle/>
          <a:p>
            <a:pPr eaLnBrk="1"/>
            <a:r>
              <a:rPr lang="nl-NL" altLang="en-US" sz="900" b="1" i="1" dirty="0">
                <a:solidFill>
                  <a:schemeClr val="bg1">
                    <a:lumMod val="65000"/>
                  </a:schemeClr>
                </a:solidFill>
                <a:cs typeface="Arial" panose="020B0604020202020204" pitchFamily="34" charset="0"/>
                <a:sym typeface="Palatino" charset="0"/>
              </a:rPr>
              <a:t>Disclaimer:</a:t>
            </a:r>
          </a:p>
          <a:p>
            <a:pPr eaLnBrk="1"/>
            <a:r>
              <a:rPr lang="nl-NL" altLang="en-US" sz="900" i="1" dirty="0">
                <a:solidFill>
                  <a:schemeClr val="bg1">
                    <a:lumMod val="65000"/>
                  </a:schemeClr>
                </a:solidFill>
                <a:cs typeface="Arial" panose="020B0604020202020204" pitchFamily="34" charset="0"/>
                <a:sym typeface="Palatino" charset="0"/>
              </a:rPr>
              <a:t>De personen op de foto’s in dit document zijn deels mantelzorgers uit het wijkzorgonderzoek en deels inwoners van de wijken waarin de deelnemers wonen. Allen staan symbool voor de leefwereld van mantelzorgers in de wijk. </a:t>
            </a:r>
            <a:br>
              <a:rPr lang="nl-NL" altLang="en-US" sz="900" i="1" dirty="0">
                <a:solidFill>
                  <a:schemeClr val="bg1">
                    <a:lumMod val="65000"/>
                  </a:schemeClr>
                </a:solidFill>
                <a:cs typeface="Arial" panose="020B0604020202020204" pitchFamily="34" charset="0"/>
                <a:sym typeface="Palatino" charset="0"/>
              </a:rPr>
            </a:br>
            <a:br>
              <a:rPr lang="nl-NL" altLang="en-US" sz="900" i="1" dirty="0">
                <a:solidFill>
                  <a:schemeClr val="bg1">
                    <a:lumMod val="65000"/>
                  </a:schemeClr>
                </a:solidFill>
                <a:cs typeface="Arial" panose="020B0604020202020204" pitchFamily="34" charset="0"/>
                <a:sym typeface="Palatino" charset="0"/>
              </a:rPr>
            </a:br>
            <a:r>
              <a:rPr lang="nl-NL" altLang="en-US" sz="900" i="1" dirty="0">
                <a:solidFill>
                  <a:schemeClr val="bg1">
                    <a:lumMod val="65000"/>
                  </a:schemeClr>
                </a:solidFill>
                <a:cs typeface="Arial" panose="020B0604020202020204" pitchFamily="34" charset="0"/>
                <a:sym typeface="Palatino" charset="0"/>
              </a:rPr>
              <a:t>In verband met anonimiteit zijn de uitspraken (quotes) bij de foto’s niet herleidbaar tot en staan los van de personen op de foto’s, mits nadrukkelijk aangegeven. </a:t>
            </a:r>
          </a:p>
          <a:p>
            <a:pPr eaLnBrk="1"/>
            <a:endParaRPr lang="nl-NL" altLang="en-US" sz="900" i="1" dirty="0">
              <a:solidFill>
                <a:schemeClr val="bg1">
                  <a:lumMod val="65000"/>
                </a:schemeClr>
              </a:solidFill>
              <a:cs typeface="Arial" panose="020B0604020202020204" pitchFamily="34" charset="0"/>
              <a:sym typeface="Palatino" charset="0"/>
            </a:endParaRPr>
          </a:p>
          <a:p>
            <a:pPr eaLnBrk="1"/>
            <a:r>
              <a:rPr lang="nl-NL" altLang="en-US" sz="900" i="1" dirty="0">
                <a:solidFill>
                  <a:schemeClr val="bg1">
                    <a:lumMod val="65000"/>
                  </a:schemeClr>
                </a:solidFill>
                <a:cs typeface="Arial" panose="020B0604020202020204" pitchFamily="34" charset="0"/>
                <a:sym typeface="Palatino" charset="0"/>
              </a:rPr>
              <a:t>Fotografie: </a:t>
            </a:r>
            <a:br>
              <a:rPr lang="nl-NL" altLang="en-US" sz="900" i="1" dirty="0">
                <a:solidFill>
                  <a:schemeClr val="bg1">
                    <a:lumMod val="65000"/>
                  </a:schemeClr>
                </a:solidFill>
                <a:cs typeface="Arial" panose="020B0604020202020204" pitchFamily="34" charset="0"/>
                <a:sym typeface="Palatino" charset="0"/>
              </a:rPr>
            </a:br>
            <a:r>
              <a:rPr lang="nl-NL" altLang="en-US" sz="900" i="1" dirty="0">
                <a:solidFill>
                  <a:schemeClr val="bg1">
                    <a:lumMod val="65000"/>
                  </a:schemeClr>
                </a:solidFill>
                <a:cs typeface="Arial" panose="020B0604020202020204" pitchFamily="34" charset="0"/>
                <a:sym typeface="Palatino" charset="0"/>
              </a:rPr>
              <a:t>Barbara en Marjolein Groot</a:t>
            </a:r>
          </a:p>
          <a:p>
            <a:pPr eaLnBrk="1"/>
            <a:endParaRPr lang="nl-NL" altLang="en-US" sz="900" i="1" dirty="0">
              <a:solidFill>
                <a:schemeClr val="bg1">
                  <a:lumMod val="65000"/>
                </a:schemeClr>
              </a:solidFill>
              <a:cs typeface="Arial" panose="020B0604020202020204" pitchFamily="34" charset="0"/>
              <a:sym typeface="Palatino" charset="0"/>
            </a:endParaRPr>
          </a:p>
          <a:p>
            <a:pPr eaLnBrk="1"/>
            <a:r>
              <a:rPr lang="nl-NL" altLang="en-US" sz="900" i="1" dirty="0">
                <a:solidFill>
                  <a:schemeClr val="bg1">
                    <a:lumMod val="65000"/>
                  </a:schemeClr>
                </a:solidFill>
                <a:cs typeface="Arial" panose="020B0604020202020204" pitchFamily="34" charset="0"/>
                <a:sym typeface="Palatino" charset="0"/>
              </a:rPr>
              <a:t>Met speciale dank aan deelnemers die vrijwillig op de foto wilden.</a:t>
            </a:r>
          </a:p>
        </p:txBody>
      </p:sp>
    </p:spTree>
    <p:extLst>
      <p:ext uri="{BB962C8B-B14F-4D97-AF65-F5344CB8AC3E}">
        <p14:creationId xmlns:p14="http://schemas.microsoft.com/office/powerpoint/2010/main" val="21528920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465138"/>
            <a:ext cx="8393723" cy="769937"/>
          </a:xfrm>
          <a:extLst>
            <a:ext uri="{FAA26D3D-D897-4be2-8F04-BA451C77F1D7}">
              <ma14:placeholderFlag xmlns="" xmlns:ma14="http://schemas.microsoft.com/office/mac/drawingml/2011/main" val="1"/>
            </a:ext>
          </a:extLst>
        </p:spPr>
        <p:txBody>
          <a:bodyPr/>
          <a:lstStyle/>
          <a:p>
            <a:pPr>
              <a:defRPr/>
            </a:pPr>
            <a:r>
              <a:rPr lang="nl-NL" sz="1400" dirty="0"/>
              <a:t>ERVARINGEN EN BEHOEFTEN TEN AANZIEN VAN WIJKZORG</a:t>
            </a:r>
            <a:br>
              <a:rPr lang="nl-NL" sz="1400" dirty="0"/>
            </a:br>
            <a:r>
              <a:rPr lang="nl-NL" sz="2400" dirty="0"/>
              <a:t>6.1 ZORGEN VOOR: FYSIEKE EN EMOTIONELE HULP (III)</a:t>
            </a:r>
            <a:br>
              <a:rPr lang="nl-NL" sz="2400" dirty="0"/>
            </a:br>
            <a:br>
              <a:rPr lang="nl-NL" sz="2400" dirty="0"/>
            </a:br>
            <a:r>
              <a:rPr lang="nl-NL" sz="1200" dirty="0"/>
              <a:t> </a:t>
            </a:r>
            <a:endParaRPr lang="nl-NL" dirty="0"/>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
        <p:nvSpPr>
          <p:cNvPr id="5" name="Subtitel 2"/>
          <p:cNvSpPr txBox="1">
            <a:spLocks/>
          </p:cNvSpPr>
          <p:nvPr/>
        </p:nvSpPr>
        <p:spPr>
          <a:xfrm>
            <a:off x="3125164" y="1471549"/>
            <a:ext cx="5344497" cy="4267924"/>
          </a:xfrm>
          <a:prstGeom prst="rect">
            <a:avLst/>
          </a:prstGeom>
        </p:spPr>
        <p:txBody>
          <a:bodyPr lIns="0" tIns="0" rIns="0" bIns="0" numCol="1" spcCol="540000"/>
          <a:lstStyle>
            <a:lvl1pPr marL="0" indent="0" algn="l" defTabSz="457200" rtl="0" eaLnBrk="1" fontAlgn="base" hangingPunct="1">
              <a:lnSpc>
                <a:spcPts val="1400"/>
              </a:lnSpc>
              <a:spcBef>
                <a:spcPts val="0"/>
              </a:spcBef>
              <a:spcAft>
                <a:spcPct val="0"/>
              </a:spcAft>
              <a:buFont typeface="Arial" pitchFamily="34" charset="0"/>
              <a:buNone/>
              <a:defRPr sz="1100" kern="1200">
                <a:solidFill>
                  <a:srgbClr val="666666"/>
                </a:solidFill>
                <a:latin typeface="+mn-lt"/>
                <a:ea typeface="ヒラギノ角ゴ Pro W3" charset="0"/>
                <a:cs typeface="ヒラギノ角ゴ Pro W3" charset="0"/>
              </a:defRPr>
            </a:lvl1pPr>
            <a:lvl2pPr marL="457200" indent="0" algn="ctr" defTabSz="457200" rtl="0" eaLnBrk="1" fontAlgn="base" hangingPunct="1">
              <a:spcBef>
                <a:spcPct val="20000"/>
              </a:spcBef>
              <a:spcAft>
                <a:spcPct val="0"/>
              </a:spcAft>
              <a:buFont typeface="Arial" pitchFamily="34" charset="0"/>
              <a:buNone/>
              <a:defRPr sz="2800" kern="1200">
                <a:solidFill>
                  <a:schemeClr val="tx1">
                    <a:tint val="75000"/>
                  </a:schemeClr>
                </a:solidFill>
                <a:latin typeface="+mn-lt"/>
                <a:ea typeface="ヒラギノ角ゴ Pro W3" charset="0"/>
                <a:cs typeface="+mn-cs"/>
              </a:defRPr>
            </a:lvl2pPr>
            <a:lvl3pPr marL="914400" indent="0" algn="ctr" defTabSz="457200" rtl="0" eaLnBrk="1" fontAlgn="base" hangingPunct="1">
              <a:spcBef>
                <a:spcPct val="20000"/>
              </a:spcBef>
              <a:spcAft>
                <a:spcPct val="0"/>
              </a:spcAft>
              <a:buFont typeface="Arial" pitchFamily="34" charset="0"/>
              <a:buNone/>
              <a:defRPr sz="2400" kern="1200">
                <a:solidFill>
                  <a:schemeClr val="tx1">
                    <a:tint val="75000"/>
                  </a:schemeClr>
                </a:solidFill>
                <a:latin typeface="+mn-lt"/>
                <a:ea typeface="ヒラギノ角ゴ Pro W3" charset="0"/>
                <a:cs typeface="+mn-cs"/>
              </a:defRPr>
            </a:lvl3pPr>
            <a:lvl4pPr marL="13716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4pPr>
            <a:lvl5pPr marL="18288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sz="1050" b="1" dirty="0"/>
              <a:t>Mirjam is de partner van Jaap. Jaap heeft MS en zit in een rolstoel. Mirjam werkt nog 4 dagen. Ook Jaap heeft zijn bezigheden binnen- en buitenshuis. </a:t>
            </a:r>
            <a:endParaRPr lang="nl-NL" altLang="en-US" sz="1050" b="1" i="1" dirty="0">
              <a:solidFill>
                <a:schemeClr val="tx2"/>
              </a:solidFill>
            </a:endParaRPr>
          </a:p>
          <a:p>
            <a:pPr>
              <a:defRPr/>
            </a:pPr>
            <a:endParaRPr lang="nl-NL" altLang="en-US" sz="1050" b="1" i="1" dirty="0">
              <a:solidFill>
                <a:schemeClr val="tx2"/>
              </a:solidFill>
            </a:endParaRPr>
          </a:p>
          <a:p>
            <a:pPr>
              <a:defRPr/>
            </a:pPr>
            <a:r>
              <a:rPr lang="nl-NL" altLang="en-US" sz="1050" b="1" i="1" dirty="0">
                <a:solidFill>
                  <a:schemeClr val="tx2"/>
                </a:solidFill>
              </a:rPr>
              <a:t>“Zonder dat toeval zag ons leven er anders uit”</a:t>
            </a:r>
          </a:p>
          <a:p>
            <a:r>
              <a:rPr lang="nl-NL" sz="1050" dirty="0"/>
              <a:t>In de situatie van Mirjam en Jaap is technologie heel belangrijk. Door de technologie kan Jaap zichzelf redden en zelf de regie houden. Het gaat hierbij vooral om omgevingsbesturing en om een rolstoel met kinbesturing. De omgevingsbesturing wordt deels vergoed via de </a:t>
            </a:r>
            <a:r>
              <a:rPr lang="nl-NL" sz="1050" dirty="0" err="1"/>
              <a:t>Wmo</a:t>
            </a:r>
            <a:r>
              <a:rPr lang="nl-NL" sz="1050" dirty="0"/>
              <a:t> en deels via de ziektekostenverzekering. Zij hebben het “</a:t>
            </a:r>
            <a:r>
              <a:rPr lang="nl-NL" sz="1050" i="1" dirty="0"/>
              <a:t>geluk</a:t>
            </a:r>
            <a:r>
              <a:rPr lang="nl-NL" sz="1050" dirty="0"/>
              <a:t>” dat Jaap in contact is met een revalidatiearts. Daardoor kan Jaap nu doen wat hij doet, ook buitenshuis. “</a:t>
            </a:r>
            <a:r>
              <a:rPr lang="nl-NL" sz="1050" i="1" dirty="0"/>
              <a:t>Dit kwam na een bezoek aan de Supportbeurs. Instelling X in Amsterdam heeft ons niet kunnen helpen.“ “Een dergelijke deskundige kan goed helpen bij wat nodig is en wat kan, bijvoorbeeld bij de rolstoel. Zonder dat toeval zag ons leven er, denk ik, anders uit.”</a:t>
            </a:r>
          </a:p>
          <a:p>
            <a:endParaRPr lang="nl-NL" sz="1050" dirty="0"/>
          </a:p>
          <a:p>
            <a:r>
              <a:rPr lang="nl-NL" sz="1050" b="1" i="1" dirty="0">
                <a:solidFill>
                  <a:schemeClr val="tx2"/>
                </a:solidFill>
              </a:rPr>
              <a:t>“Maakt het leven veel makkelijker”</a:t>
            </a:r>
            <a:endParaRPr lang="nl-NL" sz="1050" dirty="0"/>
          </a:p>
          <a:p>
            <a:r>
              <a:rPr lang="nl-NL" sz="1050" dirty="0"/>
              <a:t>“</a:t>
            </a:r>
            <a:r>
              <a:rPr lang="nl-NL" sz="1050" i="1" dirty="0"/>
              <a:t>Het is altijd een gevecht om aan je voorkeurs-rolstoel te komen</a:t>
            </a:r>
            <a:r>
              <a:rPr lang="nl-NL" sz="1050" dirty="0"/>
              <a:t>”. Jaren geleden toen Jaap nog liep, maar wel heel moeizaam, waren zij op vakantie in Frankrijk en kwam er iemand in een handbewogen rolstoel voorbij. Op dat moment hadden zij zoiets van: “</a:t>
            </a:r>
            <a:r>
              <a:rPr lang="nl-NL" sz="1050" i="1" dirty="0"/>
              <a:t>Dat willen we ook, dat maakt het leven veel makkelijker”</a:t>
            </a:r>
            <a:r>
              <a:rPr lang="nl-NL" sz="1050" dirty="0"/>
              <a:t>.</a:t>
            </a:r>
          </a:p>
          <a:p>
            <a:r>
              <a:rPr lang="nl-NL" sz="1050" dirty="0"/>
              <a:t>De leverancier zei echter destijds: “</a:t>
            </a:r>
            <a:r>
              <a:rPr lang="nl-NL" sz="1050" i="1" dirty="0"/>
              <a:t>Dan zit je niet in de goede doelgroep. Voor een progressieve ziekte is zo’n rolstoel te duur”. </a:t>
            </a:r>
            <a:r>
              <a:rPr lang="nl-NL" sz="1050" dirty="0"/>
              <a:t>Mirjam en Jaap hebben toen zelf de rolstoel gekocht, zijn bij de rechter terecht gekomen en hebben uiteindelijk het geld terug gekregen. “</a:t>
            </a:r>
            <a:r>
              <a:rPr lang="nl-NL" sz="1050" i="1" dirty="0"/>
              <a:t>Het is belangrijk om deze rolstoel te hebben en te houden, omdat het goed gaat met de decubitus in deze stoel.” </a:t>
            </a:r>
          </a:p>
          <a:p>
            <a:r>
              <a:rPr lang="nl-NL" sz="1050" i="1" dirty="0"/>
              <a:t> </a:t>
            </a:r>
          </a:p>
          <a:p>
            <a:r>
              <a:rPr lang="nl-NL" sz="1050" dirty="0"/>
              <a:t> </a:t>
            </a:r>
          </a:p>
        </p:txBody>
      </p:sp>
      <p:sp>
        <p:nvSpPr>
          <p:cNvPr id="6" name="Titel 1"/>
          <p:cNvSpPr txBox="1">
            <a:spLocks/>
          </p:cNvSpPr>
          <p:nvPr/>
        </p:nvSpPr>
        <p:spPr bwMode="auto">
          <a:xfrm>
            <a:off x="457199" y="1471549"/>
            <a:ext cx="2251278" cy="90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defTabSz="457200" rtl="0" eaLnBrk="1" fontAlgn="base" hangingPunct="1">
              <a:lnSpc>
                <a:spcPts val="3000"/>
              </a:lnSpc>
              <a:spcBef>
                <a:spcPct val="0"/>
              </a:spcBef>
              <a:spcAft>
                <a:spcPct val="0"/>
              </a:spcAft>
              <a:defRPr sz="2600" b="1" kern="1200" cap="all">
                <a:solidFill>
                  <a:schemeClr val="tx2"/>
                </a:solidFill>
                <a:latin typeface="+mj-lt"/>
                <a:ea typeface="ヒラギノ角ゴ Pro W3" charset="0"/>
                <a:cs typeface="ヒラギノ角ゴ Pro W3" charset="0"/>
              </a:defRPr>
            </a:lvl1pPr>
            <a:lvl2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2pPr>
            <a:lvl3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3pPr>
            <a:lvl4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4pPr>
            <a:lvl5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9pPr>
          </a:lstStyle>
          <a:p>
            <a:pPr algn="r">
              <a:lnSpc>
                <a:spcPct val="100000"/>
              </a:lnSpc>
              <a:defRPr/>
            </a:pPr>
            <a:endParaRPr lang="nl-NL" sz="3600" dirty="0"/>
          </a:p>
          <a:p>
            <a:pPr algn="r">
              <a:lnSpc>
                <a:spcPct val="100000"/>
              </a:lnSpc>
              <a:defRPr/>
            </a:pPr>
            <a:r>
              <a:rPr lang="nl-NL" sz="3600" dirty="0"/>
              <a:t>“</a:t>
            </a:r>
            <a:r>
              <a:rPr lang="nl-NL" sz="2400" dirty="0"/>
              <a:t>Een dergelijke deskundige kan goed helpen bij wat nodig is en wat kan”</a:t>
            </a:r>
          </a:p>
          <a:p>
            <a:pPr>
              <a:lnSpc>
                <a:spcPct val="100000"/>
              </a:lnSpc>
              <a:defRPr/>
            </a:pPr>
            <a:endParaRPr lang="nl-NL" sz="1100" b="0" dirty="0"/>
          </a:p>
          <a:p>
            <a:pPr algn="r">
              <a:lnSpc>
                <a:spcPct val="100000"/>
              </a:lnSpc>
              <a:defRPr/>
            </a:pPr>
            <a:r>
              <a:rPr lang="nl-NL" sz="1100" b="0" dirty="0"/>
              <a:t>Mirjam, 52 jaar</a:t>
            </a:r>
            <a:br>
              <a:rPr lang="nl-NL" sz="1100" b="0" dirty="0"/>
            </a:br>
            <a:r>
              <a:rPr lang="nl-NL" sz="1100" b="0" dirty="0"/>
              <a:t>(pseudoniem) </a:t>
            </a:r>
            <a:br>
              <a:rPr lang="nl-NL" sz="2400" dirty="0"/>
            </a:br>
            <a:endParaRPr lang="nl-NL" sz="2400" dirty="0"/>
          </a:p>
        </p:txBody>
      </p:sp>
    </p:spTree>
    <p:extLst>
      <p:ext uri="{BB962C8B-B14F-4D97-AF65-F5344CB8AC3E}">
        <p14:creationId xmlns:p14="http://schemas.microsoft.com/office/powerpoint/2010/main" val="1699931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457200" y="1566333"/>
            <a:ext cx="8229600" cy="3902656"/>
          </a:xfrm>
        </p:spPr>
        <p:txBody>
          <a:bodyPr numCol="2"/>
          <a:lstStyle/>
          <a:p>
            <a:pPr lvl="0"/>
            <a:r>
              <a:rPr lang="nl-NL" sz="1050" b="1" dirty="0">
                <a:solidFill>
                  <a:schemeClr val="tx2"/>
                </a:solidFill>
              </a:rPr>
              <a:t>Impressie uit de interviews </a:t>
            </a:r>
          </a:p>
          <a:p>
            <a:r>
              <a:rPr lang="nl-NL" sz="1050" dirty="0"/>
              <a:t>Eén van de taken van de mantelzorger is ‘zorgen voor’: het bieden van fysieke en/of emotionele zorg voor hun naaste. Deze taak kan de mantelzorger volhouden op de lange termijn als ze zelf ook gezond (fysiek, mentaal en sociaal) blijft. </a:t>
            </a:r>
          </a:p>
          <a:p>
            <a:endParaRPr lang="nl-NL" sz="1050" dirty="0"/>
          </a:p>
          <a:p>
            <a:r>
              <a:rPr lang="nl-NL" sz="1050" dirty="0"/>
              <a:t>Uit de gesprekken bleek dat het volgende hiervoor nodig is: </a:t>
            </a:r>
          </a:p>
          <a:p>
            <a:pPr marL="171450" indent="-171450">
              <a:buFontTx/>
              <a:buChar char="-"/>
            </a:pPr>
            <a:r>
              <a:rPr lang="nl-NL" sz="1050" dirty="0"/>
              <a:t>Voldoende zorg en begeleiding voor de cliënt </a:t>
            </a:r>
          </a:p>
          <a:p>
            <a:pPr marL="171450" indent="-171450">
              <a:buFontTx/>
              <a:buChar char="-"/>
            </a:pPr>
            <a:r>
              <a:rPr lang="nl-NL" sz="1050" dirty="0"/>
              <a:t>Een goede thuisbasis met waar nodig hulpmiddelen en technologie waarin de naaste en mantelzorger (zo makkelijk als mogelijk) kunnen leven</a:t>
            </a:r>
          </a:p>
          <a:p>
            <a:pPr marL="171450" indent="-171450">
              <a:buFontTx/>
              <a:buChar char="-"/>
            </a:pPr>
            <a:r>
              <a:rPr lang="nl-NL" sz="1050" dirty="0"/>
              <a:t>Passende ondersteuning in de wijk die de zorg voor de naaste soms gedeeltelijk overneemt (dagbesteding, vrijwilligers en respijtaanbod).</a:t>
            </a:r>
          </a:p>
          <a:p>
            <a:pPr lvl="0"/>
            <a:endParaRPr lang="nl-NL" sz="1050" dirty="0"/>
          </a:p>
          <a:p>
            <a:pPr lvl="0"/>
            <a:r>
              <a:rPr lang="nl-NL" sz="1050" dirty="0"/>
              <a:t>Over het algemeen zien we dat de ‘beter bedeelden’ bovenstaande ondersteuning zelf ‘(in)kopen’, als het regelen ingewikkeld wordt of iets niet geleverd kan worden naar wens. </a:t>
            </a:r>
          </a:p>
          <a:p>
            <a:endParaRPr lang="nl-NL" sz="1050" i="1" dirty="0"/>
          </a:p>
          <a:p>
            <a:r>
              <a:rPr lang="nl-NL" sz="1050" dirty="0">
                <a:solidFill>
                  <a:schemeClr val="tx2"/>
                </a:solidFill>
              </a:rPr>
              <a:t>Voldoende zorg en begeleiding cliënt</a:t>
            </a:r>
          </a:p>
          <a:p>
            <a:r>
              <a:rPr lang="nl-NL" sz="1050" dirty="0"/>
              <a:t>Over het algemeen is de mantelzorger tevreden met de zorg en ondersteuning die de cliënt krijgt. Een aantal mantelzorgers, die intensieve mantelzorg leveren, blijft gezond en participeert (werk, vrijwilligerswerk, opleiding) dankzij voldoende zorg en ondersteuning die hun naaste krijgt in de wijk. Omdat een naaste bijvoorbeeld naar dagbesteding kan, begeleiding krijgt, persoonlijke verzorging thuis krijgt of omdat de hulp bij huishouden bepaalde taken uit handen neemt, kan de mantelzorger (vrijwilligers)werk blijven uitoefenen, sociaal actief blijven en/of voor zichzelf zorgen. </a:t>
            </a:r>
          </a:p>
          <a:p>
            <a:endParaRPr lang="nl-NL" sz="1050" i="1" dirty="0"/>
          </a:p>
          <a:p>
            <a:r>
              <a:rPr lang="nl-NL" sz="1050" dirty="0">
                <a:solidFill>
                  <a:schemeClr val="tx2"/>
                </a:solidFill>
              </a:rPr>
              <a:t>Goede thuisbasis met hulpmiddelen en technologie</a:t>
            </a:r>
          </a:p>
          <a:p>
            <a:r>
              <a:rPr lang="nl-NL" sz="1050" dirty="0"/>
              <a:t>Mantelzorgers worden veelal beperkt gewezen op de mogelijkheden die hulpmiddelen, aanpassingen in huis of technologie hen thuis te bieden heeft. Hulpmiddelen, zoals trapliften, sta- of tilliften, rolstoelen, </a:t>
            </a:r>
            <a:r>
              <a:rPr lang="nl-NL" sz="1050" dirty="0" err="1"/>
              <a:t>Canta’s</a:t>
            </a:r>
            <a:r>
              <a:rPr lang="nl-NL" sz="1050" dirty="0"/>
              <a:t>, hoog-laag bedden en omgeving bestuurbare ICT bieden soms een uitkomst voor naasten en mantelzorgers om langer thuis te (blijven) wonen. </a:t>
            </a:r>
          </a:p>
          <a:p>
            <a:endParaRPr lang="nl-NL" sz="1050" dirty="0"/>
          </a:p>
          <a:p>
            <a:r>
              <a:rPr lang="nl-NL" sz="1050" dirty="0">
                <a:solidFill>
                  <a:schemeClr val="tx2"/>
                </a:solidFill>
              </a:rPr>
              <a:t>Passende ondersteuning in de wijk: dagopvang</a:t>
            </a:r>
          </a:p>
          <a:p>
            <a:r>
              <a:rPr lang="nl-NL" sz="1050" dirty="0"/>
              <a:t>Over de opvang in verzorgingshuizen is over het algemeen tevredenheid. Ontevredenheid gaat niet over de medewerkers, maar over het activiteitenaanbod dat volgens enkele mantelzorgers te beperkt is of te weinig afgestemd op mensen zonder een mentale achteruitgang. </a:t>
            </a:r>
          </a:p>
        </p:txBody>
      </p:sp>
      <p:sp>
        <p:nvSpPr>
          <p:cNvPr id="5" name="Titel 1"/>
          <p:cNvSpPr>
            <a:spLocks noGrp="1"/>
          </p:cNvSpPr>
          <p:nvPr>
            <p:ph type="title"/>
          </p:nvPr>
        </p:nvSpPr>
        <p:spPr>
          <a:xfrm>
            <a:off x="457199" y="465138"/>
            <a:ext cx="8393723" cy="769937"/>
          </a:xfrm>
          <a:extLst>
            <a:ext uri="{FAA26D3D-D897-4be2-8F04-BA451C77F1D7}">
              <ma14:placeholderFlag xmlns="" xmlns:ma14="http://schemas.microsoft.com/office/mac/drawingml/2011/main" val="1"/>
            </a:ext>
          </a:extLst>
        </p:spPr>
        <p:txBody>
          <a:bodyPr/>
          <a:lstStyle/>
          <a:p>
            <a:pPr>
              <a:defRPr/>
            </a:pPr>
            <a:r>
              <a:rPr lang="nl-NL" sz="1400" dirty="0"/>
              <a:t>ERVARINGEN EN BEHOEFTEN TEN AANZIEN VAN WIJKZORG</a:t>
            </a:r>
            <a:br>
              <a:rPr lang="nl-NL" sz="1400" dirty="0"/>
            </a:br>
            <a:r>
              <a:rPr lang="nl-NL" sz="2400" dirty="0"/>
              <a:t>6.1 ZORGEN VOOR: FYSIEKE EN EMOTIONELE HULP (IV)</a:t>
            </a:r>
            <a:br>
              <a:rPr lang="nl-NL" sz="2400" dirty="0"/>
            </a:br>
            <a:br>
              <a:rPr lang="nl-NL" sz="2400" dirty="0"/>
            </a:br>
            <a:r>
              <a:rPr lang="nl-NL" sz="1200" dirty="0"/>
              <a:t> </a:t>
            </a:r>
            <a:endParaRPr lang="nl-NL" dirty="0"/>
          </a:p>
        </p:txBody>
      </p:sp>
    </p:spTree>
    <p:extLst>
      <p:ext uri="{BB962C8B-B14F-4D97-AF65-F5344CB8AC3E}">
        <p14:creationId xmlns:p14="http://schemas.microsoft.com/office/powerpoint/2010/main" val="2282380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457200" y="1566333"/>
            <a:ext cx="8229600" cy="3677342"/>
          </a:xfrm>
        </p:spPr>
        <p:txBody>
          <a:bodyPr numCol="2"/>
          <a:lstStyle/>
          <a:p>
            <a:r>
              <a:rPr lang="nl-NL" sz="1050" dirty="0">
                <a:solidFill>
                  <a:schemeClr val="tx2"/>
                </a:solidFill>
              </a:rPr>
              <a:t>Passende ondersteuning in de wijk: vrijwilligers</a:t>
            </a:r>
          </a:p>
          <a:p>
            <a:pPr marL="171450" indent="-171450">
              <a:buFont typeface="Arial"/>
              <a:buChar char="•"/>
            </a:pPr>
            <a:r>
              <a:rPr lang="nl-NL" sz="1050" dirty="0"/>
              <a:t>Geen van de mantelzorgers werkt momenteel met vrijwilligers samen, behalve vrijwilligers die op de dagopvang werken of het vervoer naar de dagopvang. Wel is de optie ‘vrijwilligers’ een enkele keer geopperd in een keukentafelgesprek. </a:t>
            </a:r>
          </a:p>
          <a:p>
            <a:pPr marL="171450" lvl="0" indent="-171450">
              <a:buFont typeface="Arial"/>
              <a:buChar char="•"/>
            </a:pPr>
            <a:r>
              <a:rPr lang="nl-NL" sz="1050" dirty="0"/>
              <a:t>Ervaringen in het verleden van enkele mantelzorgers met vrijwilligers zijn overwegend positief, bijvoorbeeld over het doen van spelletjes of voorlezen voor hun naaste. Het brengen van een demente naaste naar de dagopvang, vraagt om bepaalde deskundigheid die niet elke vrijwilliger bezit, merkte een deelnemer aan het onderzoek op. Dit bracht voor hem veel problemen met zich mee: zijn vrouw wilde niet mee met deze persoon door zijn niet-sensitieve handelen.</a:t>
            </a:r>
          </a:p>
          <a:p>
            <a:pPr marL="171450" indent="-171450">
              <a:buFont typeface="Arial"/>
              <a:buChar char="•"/>
            </a:pPr>
            <a:r>
              <a:rPr lang="nl-NL" sz="1050" dirty="0"/>
              <a:t>Het vinden van geschikte vrijwilligers lijkt lastig en men voelt zich hierin niet ondersteund. Mantelzorgers vinden het belangrijk dat vrijwilligers langdurig blijven, kunnen werken wanneer het de naaste en mantelzorger uitkomt, en ze moeten kennis hebben van bijvoorbeeld het ziektebeeld dementie. De vrijwilligers die beschikbaar zijn in de wijk, lijken hier niet aan te voldoen. </a:t>
            </a:r>
          </a:p>
          <a:p>
            <a:pPr marL="171450" indent="-171450">
              <a:buFont typeface="Arial"/>
              <a:buChar char="•"/>
            </a:pPr>
            <a:endParaRPr lang="nl-NL" sz="1050" dirty="0"/>
          </a:p>
          <a:p>
            <a:r>
              <a:rPr lang="nl-NL" sz="1050" dirty="0">
                <a:solidFill>
                  <a:schemeClr val="tx2"/>
                </a:solidFill>
              </a:rPr>
              <a:t>Passende ondersteuning in de wijk: respijtaanbod</a:t>
            </a:r>
          </a:p>
          <a:p>
            <a:pPr marL="171450" indent="-171450">
              <a:buFont typeface="Arial"/>
              <a:buChar char="•"/>
            </a:pPr>
            <a:r>
              <a:rPr lang="nl-NL" sz="1050" dirty="0"/>
              <a:t>Bijna alle mantelzorgers hebben behoefte om kortstondig ontlast te worden voor taken als ‘zorgen voor’ en soms ook ‘zorgen om’. Dit kan variëren van twee weken per jaar, met enige regelmaat of ad hoc een middagje of avond. </a:t>
            </a:r>
          </a:p>
          <a:p>
            <a:pPr marL="171450" indent="-171450">
              <a:buFont typeface="Arial"/>
              <a:buChar char="•"/>
            </a:pPr>
            <a:r>
              <a:rPr lang="nl-NL" sz="1050" dirty="0"/>
              <a:t>Hoewel de wensen over respijtzorgvoorzieningen uiteen lopen, afhankelijk van de situatie en behoefte aan respijt van de naaste en mantelzorger, stellen mantelzorgers een aantal basisvoorwaarden om ‘zorgeloos’ weg te kunnen: 1) veilige, bekende omgeving, 2) waar de naaste en mantelzorger een goed gevoel bij hebben en 3) formele of informele hulpverleners met kwalificaties en kennis en kunde van iemands ziekte of beperking. </a:t>
            </a:r>
          </a:p>
          <a:p>
            <a:pPr marL="171450" indent="-171450">
              <a:buFont typeface="Arial"/>
              <a:buChar char="•"/>
            </a:pPr>
            <a:r>
              <a:rPr lang="nl-NL" sz="1050" dirty="0"/>
              <a:t>Voor een deel lijkt er wel respijtaanbod aanwezig te zijn, bijvoorbeeld een verpleeghuis, dagbesteding, een vrijwilliger thuis of begeleide vakantie. Dit aanbod voldoet echter veelal niet aan bovenstaande basisvoorwaarden of is (te) duur (met name begeleide vakanties).</a:t>
            </a:r>
          </a:p>
        </p:txBody>
      </p:sp>
      <p:sp>
        <p:nvSpPr>
          <p:cNvPr id="5" name="Titel 1"/>
          <p:cNvSpPr>
            <a:spLocks noGrp="1"/>
          </p:cNvSpPr>
          <p:nvPr>
            <p:ph type="title"/>
          </p:nvPr>
        </p:nvSpPr>
        <p:spPr>
          <a:xfrm>
            <a:off x="457199" y="465138"/>
            <a:ext cx="8393723" cy="769937"/>
          </a:xfrm>
          <a:extLst>
            <a:ext uri="{FAA26D3D-D897-4be2-8F04-BA451C77F1D7}">
              <ma14:placeholderFlag xmlns="" xmlns:ma14="http://schemas.microsoft.com/office/mac/drawingml/2011/main" val="1"/>
            </a:ext>
          </a:extLst>
        </p:spPr>
        <p:txBody>
          <a:bodyPr/>
          <a:lstStyle/>
          <a:p>
            <a:pPr>
              <a:defRPr/>
            </a:pPr>
            <a:r>
              <a:rPr lang="nl-NL" sz="1400" dirty="0"/>
              <a:t>ERVARINGEN EN BEHOEFTEN TEN AANZIEN VAN WIJKZORG</a:t>
            </a:r>
            <a:br>
              <a:rPr lang="nl-NL" sz="1400" dirty="0"/>
            </a:br>
            <a:r>
              <a:rPr lang="nl-NL" sz="2400" dirty="0"/>
              <a:t>6.1 ZORGEN VOOR: FYSIEKE EN EMOTIONELE HULP (V)</a:t>
            </a:r>
            <a:br>
              <a:rPr lang="nl-NL" sz="2400" dirty="0"/>
            </a:br>
            <a:br>
              <a:rPr lang="nl-NL" sz="2400" dirty="0"/>
            </a:br>
            <a:r>
              <a:rPr lang="nl-NL" sz="1200" dirty="0"/>
              <a:t> </a:t>
            </a:r>
            <a:endParaRPr lang="nl-NL" dirty="0"/>
          </a:p>
        </p:txBody>
      </p:sp>
    </p:spTree>
    <p:extLst>
      <p:ext uri="{BB962C8B-B14F-4D97-AF65-F5344CB8AC3E}">
        <p14:creationId xmlns:p14="http://schemas.microsoft.com/office/powerpoint/2010/main" val="3645001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p:txBody>
          <a:bodyPr numCol="2"/>
          <a:lstStyle/>
          <a:p>
            <a:r>
              <a:rPr lang="nl-NL" sz="1050" b="1" dirty="0">
                <a:solidFill>
                  <a:schemeClr val="tx2"/>
                </a:solidFill>
              </a:rPr>
              <a:t>Perspectief ervaringsdeskundigen</a:t>
            </a:r>
          </a:p>
          <a:p>
            <a:endParaRPr lang="nl-NL" sz="1050" dirty="0"/>
          </a:p>
          <a:p>
            <a:pPr>
              <a:defRPr/>
            </a:pPr>
            <a:r>
              <a:rPr lang="nl-NL" sz="1050" dirty="0">
                <a:solidFill>
                  <a:schemeClr val="tx2"/>
                </a:solidFill>
              </a:rPr>
              <a:t>Als inhuren financieel niet kan…</a:t>
            </a:r>
            <a:endParaRPr lang="nl-NL" sz="1050" i="1" dirty="0"/>
          </a:p>
          <a:p>
            <a:pPr>
              <a:defRPr/>
            </a:pPr>
            <a:r>
              <a:rPr lang="nl-NL" sz="1050" dirty="0"/>
              <a:t>Sommige mantelzorgers hebben de financiële ruimte om ‘tijd voor jezelf te kopen’ . Zij huren bijvoorbeeld een particuliere schoonmaakhulp of betaalde ‘vrijwilliger’ in. Sommige mantelzorgers zitten net boven de minimumloongrens, onder andere door werkeloosheid en andere kosten die mantelzorg met zich meebrengt. Minder uren hulp bij huishouding kan dan net het enige ‘moment voor jezelf’ wegnemen. De hoogte van de eigen bijdrage er toe leiden dat mantelzorgers en cliënten afhaken van dagbesteding.</a:t>
            </a:r>
          </a:p>
          <a:p>
            <a:pPr>
              <a:defRPr/>
            </a:pPr>
            <a:endParaRPr lang="nl-NL" sz="1050" dirty="0"/>
          </a:p>
          <a:p>
            <a:r>
              <a:rPr lang="nl-NL" sz="1050" dirty="0">
                <a:solidFill>
                  <a:schemeClr val="tx2"/>
                </a:solidFill>
              </a:rPr>
              <a:t>Veel zelf doen door hulpmiddelen, aanpassingen of technologie</a:t>
            </a:r>
            <a:endParaRPr lang="nl-NL" sz="1050" dirty="0"/>
          </a:p>
          <a:p>
            <a:pPr>
              <a:defRPr/>
            </a:pPr>
            <a:r>
              <a:rPr lang="nl-NL" sz="1050" dirty="0"/>
              <a:t>Ervaringsdeskundigen geven aan dat veel mensen niet met een deskundige op het gebied van hulpmiddelen of technologie spreken die alles weet over een aandoening. Zoals in het voorbeeld van Mirjam en Jaap (pagina 37), mag dit niet van ‘toeval’ afhangen. Men kan veel baat hebben bij begeleiding of advies over hulpmiddelen, en dat hoeft niet duur te zijn. Door bijvoorbeeld omgevingsbesturing in huis, in elke kamer, lukt het Mirjam en Jaap om veel zelf te doen. “</a:t>
            </a:r>
            <a:r>
              <a:rPr lang="nl-NL" sz="1050" i="1" dirty="0"/>
              <a:t>Zorg dat we goed gefaciliteerd worden”. </a:t>
            </a:r>
            <a:endParaRPr lang="nl-NL" sz="1050" dirty="0"/>
          </a:p>
          <a:p>
            <a:pPr>
              <a:defRPr/>
            </a:pPr>
            <a:br>
              <a:rPr lang="nl-NL" sz="1050" dirty="0">
                <a:solidFill>
                  <a:schemeClr val="tx2"/>
                </a:solidFill>
              </a:rPr>
            </a:br>
            <a:r>
              <a:rPr lang="nl-NL" sz="1050" dirty="0">
                <a:solidFill>
                  <a:schemeClr val="tx2"/>
                </a:solidFill>
              </a:rPr>
              <a:t>Hetzelfde niveau zorg als de mantelzorger kan bieden</a:t>
            </a:r>
          </a:p>
          <a:p>
            <a:pPr>
              <a:defRPr/>
            </a:pPr>
            <a:r>
              <a:rPr lang="nl-NL" sz="1050" dirty="0"/>
              <a:t>De ervaringsdeskundigen geven aan dat goede dagbesteding bestaat uit een plek waar de mantelzorger tevreden over is qua kwaliteit van zorg. Hoe kleinschaliger, hoe aantrekkelijker voor naasten en mantelzorgers. Voldoende (goed opgeleid) personeel is essentieel. </a:t>
            </a:r>
          </a:p>
          <a:p>
            <a:pPr>
              <a:defRPr/>
            </a:pPr>
            <a:endParaRPr lang="nl-NL" sz="1050" dirty="0"/>
          </a:p>
          <a:p>
            <a:pPr>
              <a:defRPr/>
            </a:pPr>
            <a:r>
              <a:rPr lang="nl-NL" sz="1050" dirty="0">
                <a:solidFill>
                  <a:schemeClr val="tx2"/>
                </a:solidFill>
              </a:rPr>
              <a:t>Weten dat iemand in goede handen is</a:t>
            </a:r>
          </a:p>
          <a:p>
            <a:pPr>
              <a:defRPr/>
            </a:pPr>
            <a:r>
              <a:rPr lang="nl-NL" sz="1050" dirty="0"/>
              <a:t>Bepaalde begeleiding, zoals ‘even oppassen’ of ‘een spelletje doen’ met naasten met beginnende dementie, kan door een vrijwilliger gedaan worden. Daarvoor is wel nodig dat vrijwilligers kennis en kunde hebben van een ziektebeelden, anders is het uit handen geven van zorg lastig voor mantelzorgers. Mantelzorgers willen graag weten dat iemand in goede handen is. Daarnaast is ook de persoonlijkheid van de vrijwilligers belangrijk: het moet klikken!</a:t>
            </a:r>
          </a:p>
        </p:txBody>
      </p:sp>
      <p:sp>
        <p:nvSpPr>
          <p:cNvPr id="5" name="Titel 1"/>
          <p:cNvSpPr>
            <a:spLocks noGrp="1"/>
          </p:cNvSpPr>
          <p:nvPr>
            <p:ph type="title"/>
          </p:nvPr>
        </p:nvSpPr>
        <p:spPr>
          <a:xfrm>
            <a:off x="457199" y="465138"/>
            <a:ext cx="8393723" cy="769937"/>
          </a:xfrm>
          <a:extLst>
            <a:ext uri="{FAA26D3D-D897-4be2-8F04-BA451C77F1D7}">
              <ma14:placeholderFlag xmlns="" xmlns:ma14="http://schemas.microsoft.com/office/mac/drawingml/2011/main" val="1"/>
            </a:ext>
          </a:extLst>
        </p:spPr>
        <p:txBody>
          <a:bodyPr/>
          <a:lstStyle/>
          <a:p>
            <a:pPr>
              <a:defRPr/>
            </a:pPr>
            <a:r>
              <a:rPr lang="nl-NL" sz="1400" dirty="0"/>
              <a:t>ERVARINGEN EN BEHOEFTEN TEN AANZIEN VAN WIJKZORG</a:t>
            </a:r>
            <a:br>
              <a:rPr lang="nl-NL" sz="1400" dirty="0"/>
            </a:br>
            <a:r>
              <a:rPr lang="nl-NL" sz="2400" dirty="0"/>
              <a:t>6.1 ZORGEN VOOR: FYSIEKE EN EMOTIONELE HULP (VI)</a:t>
            </a:r>
            <a:br>
              <a:rPr lang="nl-NL" sz="2400" dirty="0"/>
            </a:br>
            <a:br>
              <a:rPr lang="nl-NL" sz="2400" dirty="0"/>
            </a:br>
            <a:r>
              <a:rPr lang="nl-NL" sz="1200" dirty="0"/>
              <a:t> </a:t>
            </a:r>
            <a:endParaRPr lang="nl-NL" dirty="0"/>
          </a:p>
        </p:txBody>
      </p:sp>
    </p:spTree>
    <p:extLst>
      <p:ext uri="{BB962C8B-B14F-4D97-AF65-F5344CB8AC3E}">
        <p14:creationId xmlns:p14="http://schemas.microsoft.com/office/powerpoint/2010/main" val="26709793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p:txBody>
          <a:bodyPr numCol="2"/>
          <a:lstStyle/>
          <a:p>
            <a:pPr>
              <a:defRPr/>
            </a:pPr>
            <a:r>
              <a:rPr lang="nl-NL" sz="1050" dirty="0">
                <a:solidFill>
                  <a:schemeClr val="tx2"/>
                </a:solidFill>
              </a:rPr>
              <a:t>‘Samen even eruit’ </a:t>
            </a:r>
          </a:p>
          <a:p>
            <a:pPr>
              <a:defRPr/>
            </a:pPr>
            <a:r>
              <a:rPr lang="nl-NL" sz="1050" dirty="0"/>
              <a:t>Ervaringsdeskundigen horen vaak dat mantelzorgers samen met hun naaste ‘even eruit’ of op vakantie willen. Men vertrouwt niet altijd op de kwaliteit van personeel ter plekke om een naaste ergens achter te laten. Ook is respijtaanbod, bijvoorbeeld in verpleeghuizen veelal niet voor zowel naaste als partner (mantelzorger). Dit maakt dat men er niet ‘samen’ heen kan, terwijl dit wel gewenst is. Geschikte vakantielocaties met begeleiding voor een naaste met psychiatrische kwetsbaarheid zijn helaas vaak behoorlijk duur.</a:t>
            </a:r>
          </a:p>
          <a:p>
            <a:pPr>
              <a:defRPr/>
            </a:pPr>
            <a:endParaRPr lang="nl-NL" sz="1050" dirty="0"/>
          </a:p>
          <a:p>
            <a:r>
              <a:rPr lang="nl-BE" sz="1050" b="1" dirty="0">
                <a:solidFill>
                  <a:schemeClr val="tx2"/>
                </a:solidFill>
              </a:rPr>
              <a:t>Perspectief academici</a:t>
            </a:r>
          </a:p>
          <a:p>
            <a:r>
              <a:rPr lang="nl-BE" sz="1050" dirty="0"/>
              <a:t>De taak ‘zorgen voor’ is te vergelijken met de derde fase van zorg (</a:t>
            </a:r>
            <a:r>
              <a:rPr lang="nl-BE" sz="1050" dirty="0" err="1"/>
              <a:t>Tronto</a:t>
            </a:r>
            <a:r>
              <a:rPr lang="nl-BE" sz="1050" dirty="0"/>
              <a:t>, 1993), namelijk daadwerkelijk ‘zorg verlenen’: het feitelijk tegemoetkomen aan een behoefte van de naaste (zorgbehoevende). Deze fase vraagt om </a:t>
            </a:r>
            <a:r>
              <a:rPr lang="nl-BE" sz="1050" i="1" dirty="0" err="1"/>
              <a:t>competence</a:t>
            </a:r>
            <a:r>
              <a:rPr lang="nl-BE" sz="1050" i="1" dirty="0"/>
              <a:t> </a:t>
            </a:r>
            <a:r>
              <a:rPr lang="nl-BE" sz="1050" dirty="0"/>
              <a:t>(competent zorgen). Dit betekent een antwoord bieden op de zorgvraag die er ligt. Met de vraag weten om te gaan. Zonder specifieke deskundigheid op het terrein waar zorg verleend moet worden, kan men geen zorg bieden. Alleen ‘goede zorg’ is zorg.</a:t>
            </a:r>
          </a:p>
          <a:p>
            <a:pPr>
              <a:defRPr/>
            </a:pPr>
            <a:endParaRPr lang="nl-NL" sz="1050" dirty="0"/>
          </a:p>
          <a:p>
            <a:pPr>
              <a:defRPr/>
            </a:pPr>
            <a:endParaRPr lang="nl-NL" sz="1050" dirty="0"/>
          </a:p>
        </p:txBody>
      </p:sp>
      <p:pic>
        <p:nvPicPr>
          <p:cNvPr id="6" name="Afbeelding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5499419" y="1986480"/>
            <a:ext cx="4068499" cy="3236143"/>
          </a:xfrm>
          <a:prstGeom prst="rect">
            <a:avLst/>
          </a:prstGeom>
        </p:spPr>
      </p:pic>
      <p:sp>
        <p:nvSpPr>
          <p:cNvPr id="7" name="Titel 1"/>
          <p:cNvSpPr>
            <a:spLocks noGrp="1"/>
          </p:cNvSpPr>
          <p:nvPr>
            <p:ph type="title"/>
          </p:nvPr>
        </p:nvSpPr>
        <p:spPr>
          <a:xfrm>
            <a:off x="457199" y="465138"/>
            <a:ext cx="8586937" cy="769937"/>
          </a:xfrm>
          <a:extLst>
            <a:ext uri="{FAA26D3D-D897-4be2-8F04-BA451C77F1D7}">
              <ma14:placeholderFlag xmlns="" xmlns:ma14="http://schemas.microsoft.com/office/mac/drawingml/2011/main" val="1"/>
            </a:ext>
          </a:extLst>
        </p:spPr>
        <p:txBody>
          <a:bodyPr/>
          <a:lstStyle/>
          <a:p>
            <a:pPr>
              <a:defRPr/>
            </a:pPr>
            <a:r>
              <a:rPr lang="nl-NL" sz="1400" dirty="0"/>
              <a:t>ERVARINGEN EN BEHOEFTEN TEN AANZIEN VAN WIJKZORG</a:t>
            </a:r>
            <a:br>
              <a:rPr lang="nl-NL" sz="1400" dirty="0"/>
            </a:br>
            <a:r>
              <a:rPr lang="nl-NL" sz="2400" dirty="0"/>
              <a:t>6.1 ZORGEN VOOR: FYSIEKE EN EMOTIONELE HULP (VII)</a:t>
            </a:r>
            <a:br>
              <a:rPr lang="nl-NL" sz="2400" dirty="0"/>
            </a:br>
            <a:br>
              <a:rPr lang="nl-NL" sz="2400" dirty="0"/>
            </a:br>
            <a:r>
              <a:rPr lang="nl-NL" sz="1200" dirty="0"/>
              <a:t> </a:t>
            </a:r>
            <a:endParaRPr lang="nl-NL" dirty="0"/>
          </a:p>
        </p:txBody>
      </p:sp>
    </p:spTree>
    <p:extLst>
      <p:ext uri="{BB962C8B-B14F-4D97-AF65-F5344CB8AC3E}">
        <p14:creationId xmlns:p14="http://schemas.microsoft.com/office/powerpoint/2010/main" val="37311823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p:txBody>
          <a:bodyPr numCol="2"/>
          <a:lstStyle/>
          <a:p>
            <a:pPr>
              <a:defRPr/>
            </a:pPr>
            <a:r>
              <a:rPr lang="nl-BE" sz="1050" b="1" dirty="0">
                <a:solidFill>
                  <a:schemeClr val="tx2"/>
                </a:solidFill>
              </a:rPr>
              <a:t>Perspectief hulpverlener</a:t>
            </a:r>
          </a:p>
          <a:p>
            <a:r>
              <a:rPr lang="nl-BE" sz="1050" dirty="0"/>
              <a:t>De </a:t>
            </a:r>
            <a:r>
              <a:rPr lang="nl-NL" sz="1050" dirty="0"/>
              <a:t>gemiddelde  hulpverlener in de zorg is heel erg gericht op ‘zorgen voor’, aldus een hulpverlener uit de klankbordgroep. </a:t>
            </a:r>
            <a:r>
              <a:rPr lang="nl-NL" sz="1050" i="1" dirty="0"/>
              <a:t>“Hun ruggenmerg staat op ‘zorgen voor’. De houding die nu van ze gevraagd wordt, is heel ingewikkeld. En ook bevrijdend. Het is bijvoorbeeld voor  hulpverleners soms heel moeilijk om vrijwilligers te aanvaarden als ‘lokale partners’. En hier gaat de transitie heel erg vanuit. Hier moet wel aandacht voor zijn.”</a:t>
            </a:r>
          </a:p>
          <a:p>
            <a:endParaRPr lang="nl-NL" sz="1050" i="1" dirty="0"/>
          </a:p>
          <a:p>
            <a:r>
              <a:rPr lang="nl-NL" sz="1050" i="1" dirty="0"/>
              <a:t> </a:t>
            </a:r>
          </a:p>
          <a:p>
            <a:endParaRPr lang="nl-NL" sz="1050" i="1" dirty="0"/>
          </a:p>
        </p:txBody>
      </p:sp>
      <p:sp>
        <p:nvSpPr>
          <p:cNvPr id="7" name="Titel 1"/>
          <p:cNvSpPr>
            <a:spLocks noGrp="1"/>
          </p:cNvSpPr>
          <p:nvPr>
            <p:ph type="title"/>
          </p:nvPr>
        </p:nvSpPr>
        <p:spPr>
          <a:xfrm>
            <a:off x="457199" y="465138"/>
            <a:ext cx="8686801" cy="769937"/>
          </a:xfrm>
          <a:extLst>
            <a:ext uri="{FAA26D3D-D897-4be2-8F04-BA451C77F1D7}">
              <ma14:placeholderFlag xmlns="" xmlns:ma14="http://schemas.microsoft.com/office/mac/drawingml/2011/main" val="1"/>
            </a:ext>
          </a:extLst>
        </p:spPr>
        <p:txBody>
          <a:bodyPr/>
          <a:lstStyle/>
          <a:p>
            <a:pPr>
              <a:defRPr/>
            </a:pPr>
            <a:r>
              <a:rPr lang="nl-NL" sz="1400" dirty="0"/>
              <a:t>ERVARINGEN EN BEHOEFTEN TEN AANZIEN VAN WIJKZORG</a:t>
            </a:r>
            <a:br>
              <a:rPr lang="nl-NL" sz="1400" dirty="0"/>
            </a:br>
            <a:r>
              <a:rPr lang="nl-NL" sz="2400" dirty="0"/>
              <a:t>6.1 ZORGEN VOOR: FYSIEKE EN EMOTIONELE HULP (VIII)</a:t>
            </a:r>
            <a:br>
              <a:rPr lang="nl-NL" sz="2400" dirty="0"/>
            </a:br>
            <a:br>
              <a:rPr lang="nl-NL" sz="2400" dirty="0"/>
            </a:br>
            <a:r>
              <a:rPr lang="nl-NL" sz="1200" dirty="0"/>
              <a:t> </a:t>
            </a:r>
            <a:endParaRPr lang="nl-NL" dirty="0"/>
          </a:p>
        </p:txBody>
      </p:sp>
      <p:pic>
        <p:nvPicPr>
          <p:cNvPr id="9" name="Afbeelding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15597" y="1570302"/>
            <a:ext cx="3236143" cy="4068500"/>
          </a:xfrm>
          <a:prstGeom prst="rect">
            <a:avLst/>
          </a:prstGeom>
        </p:spPr>
      </p:pic>
    </p:spTree>
    <p:extLst>
      <p:ext uri="{BB962C8B-B14F-4D97-AF65-F5344CB8AC3E}">
        <p14:creationId xmlns:p14="http://schemas.microsoft.com/office/powerpoint/2010/main" val="26396859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457200" y="1566333"/>
            <a:ext cx="8229600" cy="4136198"/>
          </a:xfrm>
        </p:spPr>
        <p:txBody>
          <a:bodyPr spcCol="540000"/>
          <a:lstStyle/>
          <a:p>
            <a:r>
              <a:rPr lang="nl-NL" sz="1050" b="1" dirty="0">
                <a:solidFill>
                  <a:schemeClr val="tx2"/>
                </a:solidFill>
              </a:rPr>
              <a:t> </a:t>
            </a:r>
            <a:endParaRPr lang="nl-NL" sz="1050" dirty="0"/>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
        <p:nvSpPr>
          <p:cNvPr id="6" name="Subtitel 2"/>
          <p:cNvSpPr txBox="1">
            <a:spLocks/>
          </p:cNvSpPr>
          <p:nvPr/>
        </p:nvSpPr>
        <p:spPr>
          <a:xfrm>
            <a:off x="457199" y="1471549"/>
            <a:ext cx="6302416" cy="4267924"/>
          </a:xfrm>
          <a:prstGeom prst="rect">
            <a:avLst/>
          </a:prstGeom>
        </p:spPr>
        <p:txBody>
          <a:bodyPr lIns="0" tIns="0" rIns="0" bIns="0" numCol="1" spcCol="540000"/>
          <a:lstStyle>
            <a:lvl1pPr marL="0" indent="0" algn="l" defTabSz="457200" rtl="0" eaLnBrk="1" fontAlgn="base" hangingPunct="1">
              <a:lnSpc>
                <a:spcPts val="1400"/>
              </a:lnSpc>
              <a:spcBef>
                <a:spcPts val="0"/>
              </a:spcBef>
              <a:spcAft>
                <a:spcPct val="0"/>
              </a:spcAft>
              <a:buFont typeface="Arial" pitchFamily="34" charset="0"/>
              <a:buNone/>
              <a:defRPr sz="1100" kern="1200">
                <a:solidFill>
                  <a:srgbClr val="666666"/>
                </a:solidFill>
                <a:latin typeface="+mn-lt"/>
                <a:ea typeface="ヒラギノ角ゴ Pro W3" charset="0"/>
                <a:cs typeface="ヒラギノ角ゴ Pro W3" charset="0"/>
              </a:defRPr>
            </a:lvl1pPr>
            <a:lvl2pPr marL="457200" indent="0" algn="ctr" defTabSz="457200" rtl="0" eaLnBrk="1" fontAlgn="base" hangingPunct="1">
              <a:spcBef>
                <a:spcPct val="20000"/>
              </a:spcBef>
              <a:spcAft>
                <a:spcPct val="0"/>
              </a:spcAft>
              <a:buFont typeface="Arial" pitchFamily="34" charset="0"/>
              <a:buNone/>
              <a:defRPr sz="2800" kern="1200">
                <a:solidFill>
                  <a:schemeClr val="tx1">
                    <a:tint val="75000"/>
                  </a:schemeClr>
                </a:solidFill>
                <a:latin typeface="+mn-lt"/>
                <a:ea typeface="ヒラギノ角ゴ Pro W3" charset="0"/>
                <a:cs typeface="+mn-cs"/>
              </a:defRPr>
            </a:lvl2pPr>
            <a:lvl3pPr marL="914400" indent="0" algn="ctr" defTabSz="457200" rtl="0" eaLnBrk="1" fontAlgn="base" hangingPunct="1">
              <a:spcBef>
                <a:spcPct val="20000"/>
              </a:spcBef>
              <a:spcAft>
                <a:spcPct val="0"/>
              </a:spcAft>
              <a:buFont typeface="Arial" pitchFamily="34" charset="0"/>
              <a:buNone/>
              <a:defRPr sz="2400" kern="1200">
                <a:solidFill>
                  <a:schemeClr val="tx1">
                    <a:tint val="75000"/>
                  </a:schemeClr>
                </a:solidFill>
                <a:latin typeface="+mn-lt"/>
                <a:ea typeface="ヒラギノ角ゴ Pro W3" charset="0"/>
                <a:cs typeface="+mn-cs"/>
              </a:defRPr>
            </a:lvl3pPr>
            <a:lvl4pPr marL="13716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4pPr>
            <a:lvl5pPr marL="18288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nl-NL" altLang="en-US" sz="1050" b="1" i="1" dirty="0">
                <a:solidFill>
                  <a:schemeClr val="tx2"/>
                </a:solidFill>
              </a:rPr>
              <a:t>“Ingewikkeld als je niet de persoon zelf bent”</a:t>
            </a:r>
            <a:endParaRPr lang="nl-NL" altLang="en-US" sz="1050" dirty="0"/>
          </a:p>
          <a:p>
            <a:pPr>
              <a:defRPr/>
            </a:pPr>
            <a:r>
              <a:rPr lang="nl-NL" sz="1050" dirty="0"/>
              <a:t>Robert zijn vader gaat psychisch snel achteruit door ouderdom. Een paar weken geleden had zijn vader nog </a:t>
            </a:r>
            <a:r>
              <a:rPr lang="nl-NL" sz="1050" dirty="0" err="1"/>
              <a:t>wijkzorg</a:t>
            </a:r>
            <a:r>
              <a:rPr lang="nl-NL" sz="1050" dirty="0"/>
              <a:t>. Nu is zijn vader sinds een week opgenomen in een verzorgingshuis. “</a:t>
            </a:r>
            <a:r>
              <a:rPr lang="nl-NL" sz="1050" i="1" dirty="0"/>
              <a:t>Mijn mantelzorgtaken zijn in een andere fase gekomen.” </a:t>
            </a:r>
            <a:r>
              <a:rPr lang="nl-NL" sz="1050" dirty="0"/>
              <a:t>Waar Robert tegenaan loopt, is het regelen van alle administratieve zaken rondom zijn vader. </a:t>
            </a:r>
            <a:r>
              <a:rPr lang="nl-NL" sz="1050" i="1" dirty="0"/>
              <a:t>“Ik moet bijvoorbeeld alle belastingaangiften tegenwoordig digitaal doen. Dan moet je een </a:t>
            </a:r>
            <a:r>
              <a:rPr lang="nl-NL" sz="1050" i="1" dirty="0" err="1"/>
              <a:t>Digi</a:t>
            </a:r>
            <a:r>
              <a:rPr lang="nl-NL" sz="1050" i="1" dirty="0"/>
              <a:t>-D aanvragen, en dat is ingewikkeld als je niet de persoon zelf bent. Ook moet je regelen hoe je dingen zelf kan afschrijven, bijvoorbeeld de eigen bijdrage of ander financieel gedoe. Van lidmaatschap van een vervoersbedrijf tot de vraag : wat is wijsheid rondom de en/of rekening?”</a:t>
            </a:r>
          </a:p>
          <a:p>
            <a:pPr>
              <a:defRPr/>
            </a:pPr>
            <a:endParaRPr lang="nl-NL" sz="1050" dirty="0"/>
          </a:p>
          <a:p>
            <a:pPr>
              <a:defRPr/>
            </a:pPr>
            <a:r>
              <a:rPr lang="nl-NL" sz="1050" b="1" i="1" dirty="0">
                <a:solidFill>
                  <a:schemeClr val="tx2"/>
                </a:solidFill>
              </a:rPr>
              <a:t>“Zij moet de leiding nemen, niet spiegelen… “</a:t>
            </a:r>
          </a:p>
          <a:p>
            <a:pPr>
              <a:defRPr/>
            </a:pPr>
            <a:r>
              <a:rPr lang="nl-NL" sz="1050" dirty="0"/>
              <a:t>Robert gaat voor hulp en ondersteuning naar de maatschappelijk werkster in de wijk. </a:t>
            </a:r>
            <a:r>
              <a:rPr lang="nl-NL" sz="1050" i="1" dirty="0"/>
              <a:t>“Die helpt me dan… maar ze stelt me alleen wat vragen voor verduidelijking. Ik weet alleen gewoon niet goed wat er allemaal op me af komt en gaat komen... En daar word ik niet mee geholpen... Zij stelt alleen vragen, hoe welwillend ook ,maar daar word ik zo machteloos van. Ik weet gewoon niet wat ik moet vragen.” </a:t>
            </a:r>
            <a:r>
              <a:rPr lang="nl-NL" sz="1050" dirty="0"/>
              <a:t>Volgens Robert moet de maatschappelijk werker de leiding nemen, en niet zo’n spiegelende rol aannemen.</a:t>
            </a:r>
            <a:r>
              <a:rPr lang="nl-NL" sz="1050" i="1" dirty="0"/>
              <a:t> </a:t>
            </a:r>
          </a:p>
          <a:p>
            <a:pPr>
              <a:defRPr/>
            </a:pPr>
            <a:r>
              <a:rPr lang="nl-NL" sz="1050" i="1" dirty="0"/>
              <a:t> </a:t>
            </a:r>
          </a:p>
          <a:p>
            <a:pPr>
              <a:defRPr/>
            </a:pPr>
            <a:r>
              <a:rPr lang="nl-NL" sz="1050" b="1" i="1" dirty="0">
                <a:solidFill>
                  <a:schemeClr val="tx2"/>
                </a:solidFill>
              </a:rPr>
              <a:t>“Tip: een digitale afvinklijst”</a:t>
            </a:r>
          </a:p>
          <a:p>
            <a:pPr>
              <a:defRPr/>
            </a:pPr>
            <a:r>
              <a:rPr lang="nl-NL" sz="1050" dirty="0"/>
              <a:t>Robert wil graag een tip meegeven: “</a:t>
            </a:r>
            <a:r>
              <a:rPr lang="nl-NL" sz="1050" i="1" dirty="0"/>
              <a:t>Geef me één gesprek waarbij in één keer alle mogelijke administratieve handelingen voorbijkomen. Liefst digitaal in een soort </a:t>
            </a:r>
            <a:r>
              <a:rPr lang="nl-NL" sz="1050" i="1" dirty="0" err="1"/>
              <a:t>aanvinklijst</a:t>
            </a:r>
            <a:r>
              <a:rPr lang="nl-NL" sz="1050" i="1" dirty="0"/>
              <a:t>. Liefst ook nog met een BSN-nummer invullen en direct een mail naar alle organisaties voor een machtiging. Een soort stappenplan; hoe nu verder als de persoon de financiën uit handen geeft aan een naaste. Dit is veel tijdswinst voor de mantelzorger, ook voor de organisatie van maatschappelijk werk. Het maakt de mantelzorger gerust . Die wordt niet continu belast met ‘weer een nieuwe brief waar je wat mee moet… “</a:t>
            </a:r>
          </a:p>
        </p:txBody>
      </p:sp>
      <p:sp>
        <p:nvSpPr>
          <p:cNvPr id="7" name="Titel 1"/>
          <p:cNvSpPr txBox="1">
            <a:spLocks/>
          </p:cNvSpPr>
          <p:nvPr/>
        </p:nvSpPr>
        <p:spPr bwMode="auto">
          <a:xfrm>
            <a:off x="6956385" y="1372694"/>
            <a:ext cx="1597306" cy="90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defTabSz="457200" rtl="0" eaLnBrk="1" fontAlgn="base" hangingPunct="1">
              <a:lnSpc>
                <a:spcPts val="3000"/>
              </a:lnSpc>
              <a:spcBef>
                <a:spcPct val="0"/>
              </a:spcBef>
              <a:spcAft>
                <a:spcPct val="0"/>
              </a:spcAft>
              <a:defRPr sz="2600" b="1" kern="1200" cap="all">
                <a:solidFill>
                  <a:schemeClr val="tx2"/>
                </a:solidFill>
                <a:latin typeface="+mj-lt"/>
                <a:ea typeface="ヒラギノ角ゴ Pro W3" charset="0"/>
                <a:cs typeface="ヒラギノ角ゴ Pro W3" charset="0"/>
              </a:defRPr>
            </a:lvl1pPr>
            <a:lvl2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2pPr>
            <a:lvl3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3pPr>
            <a:lvl4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4pPr>
            <a:lvl5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9pPr>
          </a:lstStyle>
          <a:p>
            <a:pPr>
              <a:lnSpc>
                <a:spcPct val="100000"/>
              </a:lnSpc>
              <a:defRPr/>
            </a:pPr>
            <a:endParaRPr lang="nl-NL" sz="3600" dirty="0"/>
          </a:p>
          <a:p>
            <a:pPr>
              <a:lnSpc>
                <a:spcPct val="100000"/>
              </a:lnSpc>
              <a:defRPr/>
            </a:pPr>
            <a:endParaRPr lang="nl-NL" sz="3600" dirty="0"/>
          </a:p>
          <a:p>
            <a:pPr algn="r">
              <a:lnSpc>
                <a:spcPct val="100000"/>
              </a:lnSpc>
              <a:defRPr/>
            </a:pPr>
            <a:r>
              <a:rPr lang="nl-NL" sz="3600" dirty="0"/>
              <a:t>“</a:t>
            </a:r>
            <a:r>
              <a:rPr lang="nl-NL" sz="2400" dirty="0"/>
              <a:t>Ik weet gewoon niet wat ik moet vragen… ”</a:t>
            </a:r>
          </a:p>
          <a:p>
            <a:pPr>
              <a:lnSpc>
                <a:spcPct val="100000"/>
              </a:lnSpc>
              <a:defRPr/>
            </a:pPr>
            <a:endParaRPr lang="nl-NL" sz="1100" b="0" dirty="0"/>
          </a:p>
          <a:p>
            <a:pPr algn="r">
              <a:lnSpc>
                <a:spcPct val="100000"/>
              </a:lnSpc>
              <a:defRPr/>
            </a:pPr>
            <a:r>
              <a:rPr lang="nl-NL" sz="1100" b="0" dirty="0"/>
              <a:t>Robert, 48 jaar</a:t>
            </a:r>
            <a:br>
              <a:rPr lang="nl-NL" sz="1100" b="0" dirty="0"/>
            </a:br>
            <a:r>
              <a:rPr lang="nl-NL" sz="1100" b="0" dirty="0"/>
              <a:t>(pseudoniem) </a:t>
            </a:r>
            <a:br>
              <a:rPr lang="nl-NL" sz="2400" dirty="0"/>
            </a:br>
            <a:endParaRPr lang="nl-NL" sz="2400" dirty="0"/>
          </a:p>
        </p:txBody>
      </p:sp>
      <p:sp>
        <p:nvSpPr>
          <p:cNvPr id="2" name="Titel 1"/>
          <p:cNvSpPr>
            <a:spLocks noGrp="1"/>
          </p:cNvSpPr>
          <p:nvPr>
            <p:ph type="title"/>
          </p:nvPr>
        </p:nvSpPr>
        <p:spPr/>
        <p:txBody>
          <a:bodyPr/>
          <a:lstStyle/>
          <a:p>
            <a:r>
              <a:rPr lang="nl-NL" sz="1400" dirty="0"/>
              <a:t>ERVARINGEN EN BEHOEFTEN TEN AANZIEN VAN WIJKZORG</a:t>
            </a:r>
            <a:br>
              <a:rPr lang="nl-NL" sz="1400" dirty="0"/>
            </a:br>
            <a:r>
              <a:rPr lang="nl-NL" sz="2400" dirty="0"/>
              <a:t>6.2 ZORGEN DAT: ‘DINGEN VOOR ELKAAR KRIJGEN’ (I)</a:t>
            </a:r>
            <a:br>
              <a:rPr lang="nl-NL" sz="2400" dirty="0"/>
            </a:br>
            <a:br>
              <a:rPr lang="nl-NL" sz="2400" dirty="0"/>
            </a:br>
            <a:r>
              <a:rPr lang="nl-NL" sz="1200" dirty="0"/>
              <a:t> </a:t>
            </a:r>
            <a:endParaRPr lang="nl-NL" sz="1400" dirty="0"/>
          </a:p>
        </p:txBody>
      </p:sp>
    </p:spTree>
    <p:extLst>
      <p:ext uri="{BB962C8B-B14F-4D97-AF65-F5344CB8AC3E}">
        <p14:creationId xmlns:p14="http://schemas.microsoft.com/office/powerpoint/2010/main" val="30434652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446896" cy="769937"/>
          </a:xfrm>
          <a:extLst>
            <a:ext uri="{FAA26D3D-D897-4be2-8F04-BA451C77F1D7}">
              <ma14:placeholderFlag xmlns="" xmlns:ma14="http://schemas.microsoft.com/office/mac/drawingml/2011/main" val="1"/>
            </a:ext>
          </a:extLst>
        </p:spPr>
        <p:txBody>
          <a:bodyPr/>
          <a:lstStyle/>
          <a:p>
            <a:pPr>
              <a:defRPr/>
            </a:pPr>
            <a:r>
              <a:rPr lang="nl-NL" sz="1400" dirty="0"/>
              <a:t>ERVARINGEN EN BEHOEFTEN TEN AANZIEN VAN WIJKZORG</a:t>
            </a:r>
            <a:br>
              <a:rPr lang="nl-NL" sz="1400" dirty="0"/>
            </a:br>
            <a:r>
              <a:rPr lang="nl-NL" sz="2400" dirty="0"/>
              <a:t>6.2 ZORGEN DAT: ‘DINGEN VOOR ELKAAR KRIJGEN’ (II)</a:t>
            </a:r>
            <a:br>
              <a:rPr lang="nl-NL" sz="2400" dirty="0"/>
            </a:br>
            <a:br>
              <a:rPr lang="nl-NL" sz="2400" dirty="0"/>
            </a:br>
            <a:r>
              <a:rPr lang="nl-NL" sz="1200" dirty="0"/>
              <a:t> </a:t>
            </a:r>
            <a:endParaRPr lang="nl-NL" dirty="0"/>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
        <p:nvSpPr>
          <p:cNvPr id="7" name="Subtitel 2"/>
          <p:cNvSpPr txBox="1">
            <a:spLocks/>
          </p:cNvSpPr>
          <p:nvPr/>
        </p:nvSpPr>
        <p:spPr>
          <a:xfrm>
            <a:off x="2658140" y="1373821"/>
            <a:ext cx="5768235" cy="4267924"/>
          </a:xfrm>
          <a:prstGeom prst="rect">
            <a:avLst/>
          </a:prstGeom>
        </p:spPr>
        <p:txBody>
          <a:bodyPr lIns="0" tIns="0" rIns="0" bIns="0" numCol="1" spcCol="540000"/>
          <a:lstStyle>
            <a:lvl1pPr marL="0" indent="0" algn="l" defTabSz="457200" rtl="0" eaLnBrk="1" fontAlgn="base" hangingPunct="1">
              <a:lnSpc>
                <a:spcPts val="1400"/>
              </a:lnSpc>
              <a:spcBef>
                <a:spcPts val="0"/>
              </a:spcBef>
              <a:spcAft>
                <a:spcPct val="0"/>
              </a:spcAft>
              <a:buFont typeface="Arial" pitchFamily="34" charset="0"/>
              <a:buNone/>
              <a:defRPr sz="1100" kern="1200">
                <a:solidFill>
                  <a:srgbClr val="666666"/>
                </a:solidFill>
                <a:latin typeface="+mn-lt"/>
                <a:ea typeface="ヒラギノ角ゴ Pro W3" charset="0"/>
                <a:cs typeface="ヒラギノ角ゴ Pro W3" charset="0"/>
              </a:defRPr>
            </a:lvl1pPr>
            <a:lvl2pPr marL="457200" indent="0" algn="ctr" defTabSz="457200" rtl="0" eaLnBrk="1" fontAlgn="base" hangingPunct="1">
              <a:spcBef>
                <a:spcPct val="20000"/>
              </a:spcBef>
              <a:spcAft>
                <a:spcPct val="0"/>
              </a:spcAft>
              <a:buFont typeface="Arial" pitchFamily="34" charset="0"/>
              <a:buNone/>
              <a:defRPr sz="2800" kern="1200">
                <a:solidFill>
                  <a:schemeClr val="tx1">
                    <a:tint val="75000"/>
                  </a:schemeClr>
                </a:solidFill>
                <a:latin typeface="+mn-lt"/>
                <a:ea typeface="ヒラギノ角ゴ Pro W3" charset="0"/>
                <a:cs typeface="+mn-cs"/>
              </a:defRPr>
            </a:lvl2pPr>
            <a:lvl3pPr marL="914400" indent="0" algn="ctr" defTabSz="457200" rtl="0" eaLnBrk="1" fontAlgn="base" hangingPunct="1">
              <a:spcBef>
                <a:spcPct val="20000"/>
              </a:spcBef>
              <a:spcAft>
                <a:spcPct val="0"/>
              </a:spcAft>
              <a:buFont typeface="Arial" pitchFamily="34" charset="0"/>
              <a:buNone/>
              <a:defRPr sz="2400" kern="1200">
                <a:solidFill>
                  <a:schemeClr val="tx1">
                    <a:tint val="75000"/>
                  </a:schemeClr>
                </a:solidFill>
                <a:latin typeface="+mn-lt"/>
                <a:ea typeface="ヒラギノ角ゴ Pro W3" charset="0"/>
                <a:cs typeface="+mn-cs"/>
              </a:defRPr>
            </a:lvl3pPr>
            <a:lvl4pPr marL="13716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4pPr>
            <a:lvl5pPr marL="18288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nl-NL" altLang="en-US" sz="1050" b="1" dirty="0"/>
              <a:t>Magdalena (69 jaar) is</a:t>
            </a:r>
            <a:r>
              <a:rPr lang="nl-NL" sz="1050" dirty="0"/>
              <a:t> </a:t>
            </a:r>
            <a:r>
              <a:rPr lang="nl-NL" sz="1050" b="1" dirty="0"/>
              <a:t>gepensioneerd. Zij zorgde hiervoor voor haar moeder die in de psycho-geriatrie zat. Zij zorgt nu voor een vriend, van 78 jaar, met beginnende dementie, en die daarbij oog-, gebits-, en oorproblemen en diabetes type 2 heeft. </a:t>
            </a:r>
          </a:p>
          <a:p>
            <a:pPr>
              <a:defRPr/>
            </a:pPr>
            <a:endParaRPr lang="nl-NL" sz="1050" dirty="0"/>
          </a:p>
          <a:p>
            <a:pPr>
              <a:defRPr/>
            </a:pPr>
            <a:r>
              <a:rPr lang="nl-NL" altLang="en-US" sz="1050" b="1" i="1" dirty="0">
                <a:solidFill>
                  <a:schemeClr val="tx2"/>
                </a:solidFill>
              </a:rPr>
              <a:t>“Bij kleine bureautjes moet je een PGB aanvragen bij gemeente én zorgverzekering”</a:t>
            </a:r>
            <a:endParaRPr lang="nl-NL" sz="1050" dirty="0"/>
          </a:p>
          <a:p>
            <a:r>
              <a:rPr lang="nl-NL" sz="1050" dirty="0"/>
              <a:t>De ervaringen met zorgbureau X waren eerst goed. “</a:t>
            </a:r>
            <a:r>
              <a:rPr lang="nl-NL" sz="1050" i="1" dirty="0"/>
              <a:t>De vrouw die de intake deed, leek heel wakker en actief.” </a:t>
            </a:r>
            <a:r>
              <a:rPr lang="nl-NL" sz="1050" dirty="0"/>
              <a:t>Die heeft waar Magdalena bij zat het hoofd van instelling Y gebeld. Zij vroeg instelling Y om hun AGB-code, zodat zij de hulp over kon nemen. Kleine partijen hebben geen eigen AGB-code (dat hebben alleen de grotere) dus de kleine zijn afhankelijk voor de financiering om via een grote partij te werken. “</a:t>
            </a:r>
            <a:r>
              <a:rPr lang="nl-NL" sz="1050" i="1" dirty="0"/>
              <a:t>Instelling X heeft dus een AGB code en kleine zorgbureautjes hebben niet zo’n code en mogen geen zorg in natura (ZIN) verlenen. Dus, wil je zorg krijgen van zo’n bureautje, dan moet je een PGB aanvragen. En dat moet je bij de gemeente (huishoudelijk hulp) respectievelijk bij de zorgverzekering (persoonlijke verzorging) aanvragen, en dan is de kans groot dat de zorgverzekering dat niet goedkeurt. En dan krijgt instelling X het wel weer.”</a:t>
            </a:r>
          </a:p>
          <a:p>
            <a:endParaRPr lang="nl-NL" sz="1050" i="1" dirty="0"/>
          </a:p>
          <a:p>
            <a:r>
              <a:rPr lang="nl-NL" altLang="en-US" sz="1050" b="1" i="1" dirty="0">
                <a:solidFill>
                  <a:schemeClr val="tx2"/>
                </a:solidFill>
              </a:rPr>
              <a:t>“Dat is ook ingewikkeld”</a:t>
            </a:r>
            <a:endParaRPr lang="nl-NL" sz="1050" i="1" dirty="0"/>
          </a:p>
          <a:p>
            <a:r>
              <a:rPr lang="nl-NL" sz="1050" dirty="0"/>
              <a:t>De ervaringen met zorgbureau X waren later niet goed meer, dus vervolgens ging meneer naar een ex-verpleegkundige die haar diensten aanbiedt op freelance basis (hier zorgbureau Y genoemd). “</a:t>
            </a:r>
            <a:r>
              <a:rPr lang="nl-NL" sz="1050" i="1" dirty="0"/>
              <a:t>Als het niet lukt met het betalen van zorgbureau Y. via deze de AGB code, gaan we een PGB via </a:t>
            </a:r>
            <a:r>
              <a:rPr lang="nl-NL" sz="1050" i="1" dirty="0" err="1"/>
              <a:t>Wlz</a:t>
            </a:r>
            <a:r>
              <a:rPr lang="nl-NL" sz="1050" i="1" dirty="0"/>
              <a:t> aanvragen</a:t>
            </a:r>
            <a:r>
              <a:rPr lang="nl-NL" sz="1050" dirty="0"/>
              <a:t>.” ()</a:t>
            </a:r>
            <a:r>
              <a:rPr lang="nl-NL" sz="1050" i="1" dirty="0"/>
              <a:t> “Dat is ook ingewikkeld. Dan moet je eerst formulieren bij de zorgverzekering aanvragen. Die hebben een lijst van clubs met een AGB code. Dan kun je een PGB bij hen aanvragen. Dan krijg je zo’n stapel formulieren invullen. En die mensen waarmee zij een contract hebben, kunnen alleen die formulieren invullen. Dan kom je weer bij de grote clubs uit.”</a:t>
            </a:r>
            <a:endParaRPr lang="nl-NL" sz="1050" dirty="0"/>
          </a:p>
          <a:p>
            <a:endParaRPr lang="nl-NL" sz="1050" dirty="0"/>
          </a:p>
        </p:txBody>
      </p:sp>
      <p:sp>
        <p:nvSpPr>
          <p:cNvPr id="8" name="Titel 1"/>
          <p:cNvSpPr txBox="1">
            <a:spLocks/>
          </p:cNvSpPr>
          <p:nvPr/>
        </p:nvSpPr>
        <p:spPr bwMode="auto">
          <a:xfrm>
            <a:off x="457199" y="1373821"/>
            <a:ext cx="1669313" cy="90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defTabSz="457200" rtl="0" eaLnBrk="1" fontAlgn="base" hangingPunct="1">
              <a:lnSpc>
                <a:spcPts val="3000"/>
              </a:lnSpc>
              <a:spcBef>
                <a:spcPct val="0"/>
              </a:spcBef>
              <a:spcAft>
                <a:spcPct val="0"/>
              </a:spcAft>
              <a:defRPr sz="2600" b="1" kern="1200" cap="all">
                <a:solidFill>
                  <a:schemeClr val="tx2"/>
                </a:solidFill>
                <a:latin typeface="+mj-lt"/>
                <a:ea typeface="ヒラギノ角ゴ Pro W3" charset="0"/>
                <a:cs typeface="ヒラギノ角ゴ Pro W3" charset="0"/>
              </a:defRPr>
            </a:lvl1pPr>
            <a:lvl2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2pPr>
            <a:lvl3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3pPr>
            <a:lvl4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4pPr>
            <a:lvl5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9pPr>
          </a:lstStyle>
          <a:p>
            <a:pPr>
              <a:lnSpc>
                <a:spcPct val="100000"/>
              </a:lnSpc>
              <a:defRPr/>
            </a:pPr>
            <a:endParaRPr lang="nl-NL" sz="3600" dirty="0"/>
          </a:p>
          <a:p>
            <a:pPr>
              <a:lnSpc>
                <a:spcPct val="100000"/>
              </a:lnSpc>
              <a:defRPr/>
            </a:pPr>
            <a:endParaRPr lang="nl-NL" sz="3600" dirty="0"/>
          </a:p>
          <a:p>
            <a:pPr>
              <a:lnSpc>
                <a:spcPct val="100000"/>
              </a:lnSpc>
              <a:defRPr/>
            </a:pPr>
            <a:r>
              <a:rPr lang="nl-NL" sz="3600" dirty="0"/>
              <a:t>“</a:t>
            </a:r>
            <a:r>
              <a:rPr lang="nl-NL" sz="2400" dirty="0"/>
              <a:t>kom je weer bij die grote clubs uit”</a:t>
            </a:r>
          </a:p>
          <a:p>
            <a:pPr>
              <a:lnSpc>
                <a:spcPct val="100000"/>
              </a:lnSpc>
              <a:defRPr/>
            </a:pPr>
            <a:endParaRPr lang="nl-NL" sz="1100" b="0" dirty="0"/>
          </a:p>
          <a:p>
            <a:pPr>
              <a:lnSpc>
                <a:spcPct val="100000"/>
              </a:lnSpc>
              <a:defRPr/>
            </a:pPr>
            <a:r>
              <a:rPr lang="nl-NL" sz="1100" b="0" dirty="0"/>
              <a:t>Magdalena, 69 jaar</a:t>
            </a:r>
            <a:br>
              <a:rPr lang="nl-NL" sz="1100" b="0" dirty="0"/>
            </a:br>
            <a:r>
              <a:rPr lang="nl-NL" sz="1100" b="0" dirty="0"/>
              <a:t>(pseudoniem) </a:t>
            </a:r>
            <a:br>
              <a:rPr lang="nl-NL" sz="2400" dirty="0"/>
            </a:br>
            <a:endParaRPr lang="nl-NL" sz="2400" dirty="0"/>
          </a:p>
        </p:txBody>
      </p:sp>
    </p:spTree>
    <p:extLst>
      <p:ext uri="{BB962C8B-B14F-4D97-AF65-F5344CB8AC3E}">
        <p14:creationId xmlns:p14="http://schemas.microsoft.com/office/powerpoint/2010/main" val="16644656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465150"/>
            <a:ext cx="8598877" cy="769584"/>
          </a:xfrm>
        </p:spPr>
        <p:txBody>
          <a:bodyPr/>
          <a:lstStyle/>
          <a:p>
            <a:pPr lvl="1"/>
            <a:r>
              <a:rPr lang="nl-NL" sz="1400" dirty="0"/>
              <a:t>ERVARINGEN EN BEHOEFTEN TEN AANZIEN VAN WIJKZORG</a:t>
            </a:r>
            <a:br>
              <a:rPr lang="nl-NL" sz="1400" dirty="0"/>
            </a:br>
            <a:r>
              <a:rPr lang="nl-NL" dirty="0"/>
              <a:t>6.2 </a:t>
            </a:r>
            <a:r>
              <a:rPr lang="nl-NL" sz="2400" dirty="0"/>
              <a:t>ZORGEN DAT: ‘DINGEN VOOR ELKAAR KRIJGEN’ (III)</a:t>
            </a:r>
            <a:br>
              <a:rPr lang="nl-NL" sz="2400" dirty="0"/>
            </a:br>
            <a:br>
              <a:rPr lang="nl-NL" sz="2400" dirty="0"/>
            </a:br>
            <a:r>
              <a:rPr lang="nl-NL" sz="1200" dirty="0"/>
              <a:t> </a:t>
            </a:r>
            <a:endParaRPr lang="nl-NL" dirty="0"/>
          </a:p>
        </p:txBody>
      </p:sp>
      <p:sp>
        <p:nvSpPr>
          <p:cNvPr id="3" name="Subtitel 2"/>
          <p:cNvSpPr>
            <a:spLocks noGrp="1"/>
          </p:cNvSpPr>
          <p:nvPr>
            <p:ph type="subTitle" idx="1"/>
          </p:nvPr>
        </p:nvSpPr>
        <p:spPr/>
        <p:txBody>
          <a:bodyPr numCol="2"/>
          <a:lstStyle/>
          <a:p>
            <a:pPr lvl="0"/>
            <a:r>
              <a:rPr lang="nl-NL" sz="1050" b="1" dirty="0">
                <a:solidFill>
                  <a:schemeClr val="tx2"/>
                </a:solidFill>
              </a:rPr>
              <a:t>Impressie uit de interviews</a:t>
            </a:r>
          </a:p>
          <a:p>
            <a:r>
              <a:rPr lang="nl-NL" sz="1050" dirty="0"/>
              <a:t>Eén van de taken van de mantelzorger is ‘zorgen dat’ de naaste goede zorg, ondersteuning en begeleiding krijgt. Dingen voor elkaar krijgen. </a:t>
            </a:r>
          </a:p>
          <a:p>
            <a:endParaRPr lang="nl-NL" sz="1050" dirty="0"/>
          </a:p>
          <a:p>
            <a:r>
              <a:rPr lang="nl-NL" sz="1050" dirty="0"/>
              <a:t>Uit de gesprekken bleek dat het volgende hiervoor nodig is: </a:t>
            </a:r>
          </a:p>
          <a:p>
            <a:pPr marL="171450" indent="-171450">
              <a:buFont typeface="Arial"/>
              <a:buChar char="•"/>
            </a:pPr>
            <a:r>
              <a:rPr lang="nl-NL" sz="1050" dirty="0"/>
              <a:t>versimpeling van procedures.</a:t>
            </a:r>
          </a:p>
          <a:p>
            <a:pPr marL="171450" indent="-171450">
              <a:buFont typeface="Arial"/>
              <a:buChar char="•"/>
            </a:pPr>
            <a:r>
              <a:rPr lang="nl-NL" sz="1050" dirty="0"/>
              <a:t>situationeel omgaan met regels, </a:t>
            </a:r>
          </a:p>
          <a:p>
            <a:pPr marL="171450" indent="-171450">
              <a:buFont typeface="Arial"/>
              <a:buChar char="•"/>
            </a:pPr>
            <a:r>
              <a:rPr lang="nl-NL" sz="1050" dirty="0"/>
              <a:t>verbetering van dienstverlening,</a:t>
            </a:r>
          </a:p>
          <a:p>
            <a:pPr marL="171450" indent="-171450">
              <a:buFont typeface="Arial"/>
              <a:buChar char="•"/>
            </a:pPr>
            <a:r>
              <a:rPr lang="nl-NL" sz="1050" dirty="0"/>
              <a:t>hulp bij regelwerk met behoud van regie.</a:t>
            </a:r>
          </a:p>
          <a:p>
            <a:pPr lvl="0"/>
            <a:endParaRPr lang="nl-NL" sz="1050" dirty="0"/>
          </a:p>
          <a:p>
            <a:r>
              <a:rPr lang="nl-NL" sz="1050" dirty="0"/>
              <a:t>Het “zorgen dat” kost mantelzorgers veel energie en men krijgt hier zeer beperkt hulp bij.</a:t>
            </a:r>
            <a:endParaRPr lang="nl-NL" sz="1050" dirty="0">
              <a:solidFill>
                <a:schemeClr val="tx2"/>
              </a:solidFill>
            </a:endParaRPr>
          </a:p>
          <a:p>
            <a:pPr lvl="0"/>
            <a:endParaRPr lang="nl-NL" sz="1050" dirty="0">
              <a:solidFill>
                <a:schemeClr val="tx2"/>
              </a:solidFill>
            </a:endParaRPr>
          </a:p>
          <a:p>
            <a:pPr lvl="0"/>
            <a:r>
              <a:rPr lang="nl-NL" sz="1050" dirty="0">
                <a:solidFill>
                  <a:schemeClr val="tx2"/>
                </a:solidFill>
              </a:rPr>
              <a:t>Procedures </a:t>
            </a:r>
          </a:p>
          <a:p>
            <a:pPr lvl="0"/>
            <a:r>
              <a:rPr lang="nl-NL" sz="1050" dirty="0"/>
              <a:t>Mantelzorgers hebben te maken met allerlei procedures, bijvoorbeeld voor:</a:t>
            </a:r>
          </a:p>
          <a:p>
            <a:pPr marL="171450" indent="-171450">
              <a:buFont typeface="Arial"/>
              <a:buChar char="•"/>
            </a:pPr>
            <a:r>
              <a:rPr lang="nl-NL" sz="1050" dirty="0"/>
              <a:t>het aanvragen van een PGB,</a:t>
            </a:r>
          </a:p>
          <a:p>
            <a:pPr marL="171450" lvl="0" indent="-171450">
              <a:buFont typeface="Arial"/>
              <a:buChar char="•"/>
            </a:pPr>
            <a:r>
              <a:rPr lang="nl-NL" sz="1050" dirty="0"/>
              <a:t>het verkrijgen van een rolstoel naar keuze,</a:t>
            </a:r>
          </a:p>
          <a:p>
            <a:pPr marL="171450" lvl="0" indent="-171450">
              <a:buFont typeface="Arial"/>
              <a:buChar char="•"/>
            </a:pPr>
            <a:r>
              <a:rPr lang="nl-NL" sz="1050" dirty="0"/>
              <a:t>het aanvraag van een Wajong-uitkering voor je gehandicapte dochter, etc.,</a:t>
            </a:r>
          </a:p>
          <a:p>
            <a:pPr marL="171450" lvl="0" indent="-171450">
              <a:buFont typeface="Arial"/>
              <a:buChar char="•"/>
            </a:pPr>
            <a:r>
              <a:rPr lang="nl-NL" sz="1050" dirty="0"/>
              <a:t>het aantekenen van bezwaar tegen beslissingen.</a:t>
            </a:r>
          </a:p>
          <a:p>
            <a:endParaRPr lang="nl-NL" sz="1050" dirty="0">
              <a:solidFill>
                <a:schemeClr val="tx2"/>
              </a:solidFill>
            </a:endParaRPr>
          </a:p>
          <a:p>
            <a:r>
              <a:rPr lang="nl-NL" sz="1050" dirty="0">
                <a:solidFill>
                  <a:schemeClr val="tx2"/>
                </a:solidFill>
              </a:rPr>
              <a:t>Regelgeving</a:t>
            </a:r>
          </a:p>
          <a:p>
            <a:r>
              <a:rPr lang="nl-NL" sz="1050" dirty="0"/>
              <a:t>Mantelzorgers lopen aan tegen regelgeving, zoals een traplift die niet wordt geplaats in Amsterdam naar de tweede etage of hoger.   </a:t>
            </a:r>
          </a:p>
          <a:p>
            <a:pPr marL="171450" indent="-171450">
              <a:buFont typeface="Arial"/>
              <a:buChar char="•"/>
            </a:pPr>
            <a:endParaRPr lang="nl-NL" sz="1050" dirty="0">
              <a:solidFill>
                <a:schemeClr val="tx2"/>
              </a:solidFill>
            </a:endParaRPr>
          </a:p>
          <a:p>
            <a:r>
              <a:rPr lang="nl-NL" sz="1050" dirty="0">
                <a:solidFill>
                  <a:schemeClr val="tx2"/>
                </a:solidFill>
              </a:rPr>
              <a:t>Hulp bij regelwerk</a:t>
            </a:r>
          </a:p>
          <a:p>
            <a:r>
              <a:rPr lang="nl-NL" sz="1050" dirty="0"/>
              <a:t>Mantelzorgers hebben behoefte aan hulp bij regelwerk zoals:</a:t>
            </a:r>
          </a:p>
          <a:p>
            <a:pPr marL="171450" lvl="0" indent="-171450">
              <a:buFont typeface="Arial"/>
              <a:buChar char="•"/>
            </a:pPr>
            <a:r>
              <a:rPr lang="nl-NL" sz="1050" dirty="0"/>
              <a:t>overzicht waar wat geregeld moet worden en wanneer,</a:t>
            </a:r>
          </a:p>
          <a:p>
            <a:pPr marL="171450" lvl="0" indent="-171450">
              <a:buFont typeface="Arial"/>
              <a:buChar char="•"/>
            </a:pPr>
            <a:r>
              <a:rPr lang="nl-NL" sz="1050" dirty="0"/>
              <a:t>waar je terecht kan voor respijtaanbod,</a:t>
            </a:r>
          </a:p>
          <a:p>
            <a:pPr marL="171450" lvl="0" indent="-171450">
              <a:buFont typeface="Arial"/>
              <a:buChar char="•"/>
            </a:pPr>
            <a:r>
              <a:rPr lang="nl-NL" sz="1050" dirty="0"/>
              <a:t>het op orde houden van alle papieren rondom het regelen van zorg en ondersteuning.</a:t>
            </a:r>
          </a:p>
          <a:p>
            <a:pPr marL="171450" lvl="0" indent="-171450">
              <a:buFont typeface="Arial"/>
              <a:buChar char="•"/>
            </a:pPr>
            <a:r>
              <a:rPr lang="nl-NL" sz="1050" dirty="0"/>
              <a:t>plaatsing op scholen, werk, woning en vrijetijdsbesteding, maar ook bijvoorbeeld dat de financiële zaken van de cliënt goed lopen. </a:t>
            </a:r>
            <a:endParaRPr lang="nl-NL" sz="1050" dirty="0">
              <a:solidFill>
                <a:schemeClr val="tx2"/>
              </a:solidFill>
            </a:endParaRPr>
          </a:p>
          <a:p>
            <a:pPr marL="171450" lvl="0" indent="-171450">
              <a:buFont typeface="Arial"/>
              <a:buChar char="•"/>
            </a:pPr>
            <a:endParaRPr lang="nl-NL" sz="1050" dirty="0"/>
          </a:p>
        </p:txBody>
      </p:sp>
    </p:spTree>
    <p:extLst>
      <p:ext uri="{BB962C8B-B14F-4D97-AF65-F5344CB8AC3E}">
        <p14:creationId xmlns:p14="http://schemas.microsoft.com/office/powerpoint/2010/main" val="33017728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465150"/>
            <a:ext cx="8598877" cy="769584"/>
          </a:xfrm>
        </p:spPr>
        <p:txBody>
          <a:bodyPr/>
          <a:lstStyle/>
          <a:p>
            <a:pPr lvl="1"/>
            <a:r>
              <a:rPr lang="nl-NL" sz="1400" dirty="0"/>
              <a:t>ERVARINGEN EN BEHOEFTEN TEN AANZIEN VAN WIJKZORG</a:t>
            </a:r>
            <a:br>
              <a:rPr lang="nl-NL" sz="1400" dirty="0"/>
            </a:br>
            <a:r>
              <a:rPr lang="nl-NL" dirty="0"/>
              <a:t>6.2 </a:t>
            </a:r>
            <a:r>
              <a:rPr lang="nl-NL" sz="2400" dirty="0"/>
              <a:t>ZORGEN DAT: ‘DINGEN VOOR ELKAAR KRIJGEN’ (IV)</a:t>
            </a:r>
            <a:br>
              <a:rPr lang="nl-NL" sz="2400" dirty="0"/>
            </a:br>
            <a:br>
              <a:rPr lang="nl-NL" sz="2400" dirty="0"/>
            </a:br>
            <a:r>
              <a:rPr lang="nl-NL" sz="1200" dirty="0"/>
              <a:t> </a:t>
            </a:r>
            <a:endParaRPr lang="nl-NL" dirty="0"/>
          </a:p>
        </p:txBody>
      </p:sp>
      <p:sp>
        <p:nvSpPr>
          <p:cNvPr id="3" name="Subtitel 2"/>
          <p:cNvSpPr>
            <a:spLocks noGrp="1"/>
          </p:cNvSpPr>
          <p:nvPr>
            <p:ph type="subTitle" idx="1"/>
          </p:nvPr>
        </p:nvSpPr>
        <p:spPr>
          <a:xfrm>
            <a:off x="457200" y="1566332"/>
            <a:ext cx="8229600" cy="4232583"/>
          </a:xfrm>
        </p:spPr>
        <p:txBody>
          <a:bodyPr numCol="2"/>
          <a:lstStyle/>
          <a:p>
            <a:pPr lvl="0"/>
            <a:r>
              <a:rPr lang="nl-NL" sz="1050" dirty="0">
                <a:solidFill>
                  <a:schemeClr val="tx2"/>
                </a:solidFill>
              </a:rPr>
              <a:t>Verbetering dienstverlening</a:t>
            </a:r>
          </a:p>
          <a:p>
            <a:pPr lvl="0"/>
            <a:r>
              <a:rPr lang="nl-NL" sz="1050" dirty="0"/>
              <a:t>De dienstverlening van organisaties waar mantelzorgers mee te maken hebben, zorgt voor de nodige irritatie:</a:t>
            </a:r>
          </a:p>
          <a:p>
            <a:pPr marL="171450" lvl="0" indent="-171450">
              <a:buFont typeface="Arial"/>
              <a:buChar char="•"/>
            </a:pPr>
            <a:r>
              <a:rPr lang="nl-NL" sz="1050" dirty="0"/>
              <a:t>managers die moeilijk bereikbaar zijn voor een gesprek,</a:t>
            </a:r>
          </a:p>
          <a:p>
            <a:pPr marL="171450" lvl="0" indent="-171450">
              <a:buFont typeface="Arial"/>
              <a:buChar char="•"/>
            </a:pPr>
            <a:r>
              <a:rPr lang="nl-NL" sz="1050" dirty="0"/>
              <a:t>foutjes van het CAK (door hun nieuwe taken) met alle gevolgen van dien,</a:t>
            </a:r>
          </a:p>
          <a:p>
            <a:pPr marL="171450" lvl="0" indent="-171450">
              <a:buFont typeface="Arial"/>
              <a:buChar char="•"/>
            </a:pPr>
            <a:r>
              <a:rPr lang="nl-NL" sz="1050" dirty="0"/>
              <a:t>verlate uitbetaaltijd van PGB (eind 2015) </a:t>
            </a:r>
          </a:p>
          <a:p>
            <a:pPr marL="171450" lvl="0" indent="-171450">
              <a:buFont typeface="Arial"/>
              <a:buChar char="•"/>
            </a:pPr>
            <a:r>
              <a:rPr lang="nl-NL" sz="1050" dirty="0"/>
              <a:t>aanbod dat niet aansluit op de vraag, en niet-cliëntgerichte houding van medewerkers. Twee voorbeelden rondom aanbod van vrijwilligers: 1) de behoefte is één vrijwilliger die flexibel in te zetten is, het aanbod is een aparte vrijwilliger voor iedere deeltaak. 2) de behoefte is een vrijwilliger voor twee keer 10 minuten (ophalen en wegbrengen van moeder naar een activiteit), het aanbod is een dagdeel.</a:t>
            </a:r>
          </a:p>
          <a:p>
            <a:pPr lvl="0"/>
            <a:endParaRPr lang="nl-NL" sz="1050" dirty="0"/>
          </a:p>
          <a:p>
            <a:pPr lvl="0"/>
            <a:r>
              <a:rPr lang="nl-NL" sz="1050" dirty="0">
                <a:solidFill>
                  <a:schemeClr val="tx2"/>
                </a:solidFill>
              </a:rPr>
              <a:t>Veranderingen </a:t>
            </a:r>
          </a:p>
          <a:p>
            <a:pPr lvl="0"/>
            <a:r>
              <a:rPr lang="nl-NL" sz="1050" dirty="0"/>
              <a:t>De veranderingen in de regelgeving maken het extra complex voor mantelzorgers om te weten hoe dingen nu zitten en waar je wat kan regelen. Ook voor hulpverleners is er veel veranderd, wat maakt dat zij mantelzorger ook niet altijd goed kunnen helpen. </a:t>
            </a:r>
          </a:p>
        </p:txBody>
      </p:sp>
      <p:pic>
        <p:nvPicPr>
          <p:cNvPr id="4" name="Afbeelding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5491680" y="1982509"/>
            <a:ext cx="4068499" cy="3236143"/>
          </a:xfrm>
          <a:prstGeom prst="rect">
            <a:avLst/>
          </a:prstGeom>
        </p:spPr>
      </p:pic>
      <p:pic>
        <p:nvPicPr>
          <p:cNvPr id="7" name="Afbeelding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5491679" y="1982512"/>
            <a:ext cx="4068498" cy="3236142"/>
          </a:xfrm>
          <a:prstGeom prst="rect">
            <a:avLst/>
          </a:prstGeom>
        </p:spPr>
      </p:pic>
    </p:spTree>
    <p:extLst>
      <p:ext uri="{BB962C8B-B14F-4D97-AF65-F5344CB8AC3E}">
        <p14:creationId xmlns:p14="http://schemas.microsoft.com/office/powerpoint/2010/main" val="1632212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M3.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53769" cy="5954919"/>
          </a:xfrm>
          <a:prstGeom prst="rect">
            <a:avLst/>
          </a:prstGeom>
        </p:spPr>
      </p:pic>
      <p:sp>
        <p:nvSpPr>
          <p:cNvPr id="3" name="Tijdelijke aanduiding voor tekst 2"/>
          <p:cNvSpPr>
            <a:spLocks noGrp="1"/>
          </p:cNvSpPr>
          <p:nvPr>
            <p:ph type="body" sz="quarter" idx="11"/>
          </p:nvPr>
        </p:nvSpPr>
        <p:spPr>
          <a:xfrm>
            <a:off x="212943" y="4657740"/>
            <a:ext cx="7620872" cy="938629"/>
          </a:xfrm>
        </p:spPr>
        <p:txBody>
          <a:bodyPr/>
          <a:lstStyle/>
          <a:p>
            <a:endParaRPr lang="nl-NL" sz="2600" b="1" i="0" dirty="0">
              <a:latin typeface="Arail"/>
            </a:endParaRPr>
          </a:p>
          <a:p>
            <a:pPr algn="ctr"/>
            <a:r>
              <a:rPr lang="nl-NL" sz="2600" b="1" i="0" dirty="0">
                <a:latin typeface="Arail"/>
              </a:rPr>
              <a:t>1. AANLEIDING EN ACHTERGROND</a:t>
            </a:r>
            <a:endParaRPr lang="nl-NL" sz="2600" i="0" dirty="0">
              <a:latin typeface="Arail"/>
            </a:endParaRPr>
          </a:p>
        </p:txBody>
      </p:sp>
    </p:spTree>
    <p:extLst>
      <p:ext uri="{BB962C8B-B14F-4D97-AF65-F5344CB8AC3E}">
        <p14:creationId xmlns:p14="http://schemas.microsoft.com/office/powerpoint/2010/main" val="13417558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465150"/>
            <a:ext cx="8598877" cy="769584"/>
          </a:xfrm>
        </p:spPr>
        <p:txBody>
          <a:bodyPr/>
          <a:lstStyle/>
          <a:p>
            <a:pPr lvl="1"/>
            <a:r>
              <a:rPr lang="nl-NL" sz="1400" dirty="0"/>
              <a:t>ERVARINGEN EN BEHOEFTEN TEN AANZIEN VAN WIJKZORG</a:t>
            </a:r>
            <a:br>
              <a:rPr lang="nl-NL" sz="1400" dirty="0"/>
            </a:br>
            <a:r>
              <a:rPr lang="nl-NL" dirty="0"/>
              <a:t>6.2 </a:t>
            </a:r>
            <a:r>
              <a:rPr lang="nl-NL" sz="2400" dirty="0"/>
              <a:t>ZORGEN DAT: ‘DINGEN VOOR ELKAAR KRIJGEN’ (V)</a:t>
            </a:r>
            <a:br>
              <a:rPr lang="nl-NL" sz="2400" dirty="0"/>
            </a:br>
            <a:br>
              <a:rPr lang="nl-NL" sz="2400" dirty="0"/>
            </a:br>
            <a:r>
              <a:rPr lang="nl-NL" sz="1200" dirty="0"/>
              <a:t> </a:t>
            </a:r>
            <a:endParaRPr lang="nl-NL" dirty="0"/>
          </a:p>
        </p:txBody>
      </p:sp>
      <p:sp>
        <p:nvSpPr>
          <p:cNvPr id="3" name="Subtitel 2"/>
          <p:cNvSpPr>
            <a:spLocks noGrp="1"/>
          </p:cNvSpPr>
          <p:nvPr>
            <p:ph type="subTitle" idx="1"/>
          </p:nvPr>
        </p:nvSpPr>
        <p:spPr/>
        <p:txBody>
          <a:bodyPr numCol="2"/>
          <a:lstStyle/>
          <a:p>
            <a:pPr lvl="0"/>
            <a:r>
              <a:rPr lang="nl-NL" sz="1050" b="1" dirty="0">
                <a:solidFill>
                  <a:schemeClr val="tx2"/>
                </a:solidFill>
              </a:rPr>
              <a:t>Perspectief ervaringsdeskundigen</a:t>
            </a:r>
            <a:endParaRPr lang="nl-NL" sz="1050" dirty="0"/>
          </a:p>
          <a:p>
            <a:pPr>
              <a:defRPr/>
            </a:pPr>
            <a:r>
              <a:rPr lang="nl-NL" sz="1050" dirty="0"/>
              <a:t>Idealiter krijgen mantelzorgers, aldus ervaringsdeskundigen, ondersteuning bij ‘zorgen dat’. Deze ondersteuning helpt bij: </a:t>
            </a:r>
          </a:p>
          <a:p>
            <a:pPr marL="228600" indent="-228600">
              <a:buFont typeface="+mj-lt"/>
              <a:buAutoNum type="arabicPeriod"/>
              <a:defRPr/>
            </a:pPr>
            <a:r>
              <a:rPr lang="nl-NL" sz="1050" dirty="0"/>
              <a:t>het kennisgebrek van mantelzorgers ten aanzien van: bij wie moet ik zijn voor wat,</a:t>
            </a:r>
          </a:p>
          <a:p>
            <a:pPr marL="228600" indent="-228600">
              <a:buFont typeface="+mj-lt"/>
              <a:buAutoNum type="arabicPeriod"/>
              <a:defRPr/>
            </a:pPr>
            <a:r>
              <a:rPr lang="nl-NL" sz="1050" dirty="0"/>
              <a:t>de onwetendheid over relevante regelgeving, </a:t>
            </a:r>
          </a:p>
          <a:p>
            <a:pPr marL="228600" indent="-228600">
              <a:buFont typeface="+mj-lt"/>
              <a:buAutoNum type="arabicPeriod"/>
              <a:defRPr/>
            </a:pPr>
            <a:r>
              <a:rPr lang="nl-NL" sz="1050" dirty="0"/>
              <a:t>de onbekende procedures voor het aanvragen van voorzieningen, hulpmiddelen en PGB, </a:t>
            </a:r>
          </a:p>
          <a:p>
            <a:pPr marL="228600" lvl="0" indent="-228600">
              <a:buFont typeface="+mj-lt"/>
              <a:buAutoNum type="arabicPeriod"/>
              <a:defRPr/>
            </a:pPr>
            <a:r>
              <a:rPr lang="nl-NL" sz="1050" dirty="0"/>
              <a:t>de voorbereiding en organisatie van respijtzorg, zoals het organiseren van een rolstoel, zorg, het vervoer er naar toe of medische noodzakelijkheden of vervoer ter plekke. En om dit vergoed te krijgen…</a:t>
            </a:r>
          </a:p>
          <a:p>
            <a:pPr>
              <a:defRPr/>
            </a:pPr>
            <a:endParaRPr lang="nl-NL" sz="1050" dirty="0"/>
          </a:p>
          <a:p>
            <a:pPr>
              <a:defRPr/>
            </a:pPr>
            <a:r>
              <a:rPr lang="nl-NL" sz="1050" dirty="0"/>
              <a:t>Volgens ervaringsdeskundigen zouden mantelzorgers ondersteuning moeten kunnen krijgen van een casemanager.</a:t>
            </a:r>
          </a:p>
          <a:p>
            <a:pPr>
              <a:defRPr/>
            </a:pPr>
            <a:endParaRPr lang="nl-NL" sz="1050" dirty="0"/>
          </a:p>
          <a:p>
            <a:r>
              <a:rPr lang="nl-NL" sz="1050" dirty="0"/>
              <a:t>Door zorg (uiteindelijk) via een PGB te regelen, heeft de mantelzorger meer eigen regie over de zorgverlening, meer rust en regelmaat in huis, zorg en/of ondersteuning op tijden die hen uitkomt, meer overzicht en bovenal beter passende zorg voor de naaste. Weg met de tijden en regels van de grote instellingen! Het nadeel van een PGB is al het geregel. Idealiter zou zorg in natura soepeler gaan.</a:t>
            </a:r>
          </a:p>
          <a:p>
            <a:endParaRPr lang="nl-NL" sz="1050" dirty="0"/>
          </a:p>
          <a:p>
            <a:endParaRPr lang="nl-NL" sz="1050" dirty="0"/>
          </a:p>
          <a:p>
            <a:pPr>
              <a:defRPr/>
            </a:pPr>
            <a:r>
              <a:rPr lang="nl-NL" sz="1050" b="1" dirty="0">
                <a:solidFill>
                  <a:schemeClr val="tx2"/>
                </a:solidFill>
              </a:rPr>
              <a:t>Perspectief academici</a:t>
            </a:r>
          </a:p>
          <a:p>
            <a:r>
              <a:rPr lang="nl-BE" sz="1050" dirty="0"/>
              <a:t>De taak ‘zorgen dat’ kan worden vergeleken met de tweede fase van zorg (Tronto, 1993), namelijk </a:t>
            </a:r>
            <a:r>
              <a:rPr lang="nl-NL" sz="1050" dirty="0"/>
              <a:t>‘zorg op zich nemen’ (</a:t>
            </a:r>
            <a:r>
              <a:rPr lang="nl-NL" sz="1050" i="1" dirty="0" err="1"/>
              <a:t>taking</a:t>
            </a:r>
            <a:r>
              <a:rPr lang="nl-NL" sz="1050" i="1" dirty="0"/>
              <a:t> care of</a:t>
            </a:r>
            <a:r>
              <a:rPr lang="nl-NL" sz="1050" dirty="0"/>
              <a:t>). Daarbij is sprake van een concreet initiatief: er wordt opgetreden om de zorgbehoefte te beantwoorden. Deze fase vraagt om verantwoordelijkheid. Iemand moet zich aangesproken voelen om taken op te pakken en ‘te regelen’. Men kan alleen zorgen als men zich verantwoordelijk maakt voor het verbeteren van de toestand van degene die zorg behoeft (</a:t>
            </a:r>
            <a:r>
              <a:rPr lang="nl-NL" sz="1050" dirty="0" err="1"/>
              <a:t>Tronto</a:t>
            </a:r>
            <a:r>
              <a:rPr lang="nl-NL" sz="1050" dirty="0"/>
              <a:t>, 2013). Deze theorie geeft aan dat mantelzorgers automatisch deze verantwoordelijkheid op zich nemen.</a:t>
            </a:r>
          </a:p>
          <a:p>
            <a:pPr>
              <a:defRPr/>
            </a:pPr>
            <a:endParaRPr lang="nl-NL" sz="1050" dirty="0"/>
          </a:p>
          <a:p>
            <a:pPr>
              <a:defRPr/>
            </a:pPr>
            <a:r>
              <a:rPr lang="nl-NL" sz="1050" dirty="0"/>
              <a:t>Hiernaast geeft de theorie een verklaring voor de moeilijkheden die mantelzorgers hebben met het ‘voor elkaar krijgen van dingen’. Abma (2016) refereert in haar essay naar het verschil tussen ‘leefwereld’ en ‘systeemwereld’ uit de theorie van Habermas. In de systeemwereld staan waarden als controle en beheersing voorop. Dit biedt houvast en stabiliteit. In de leefwereld staat centraal wat wij werkelijk belangrijk vinden, waarin wij geloven en wat wij willen bereiken. Deze beide werelden staan ver van elkaar. Regels, principes en protocollen zijn leidend voor professioneel handelen. Er moet daarom ruimte zijn voor ‘goede’ beslissingen die context- en situatie-afhankelijk zijn.</a:t>
            </a:r>
          </a:p>
          <a:p>
            <a:pPr>
              <a:defRPr/>
            </a:pPr>
            <a:endParaRPr lang="nl-NL" sz="1050" b="1" dirty="0">
              <a:solidFill>
                <a:schemeClr val="tx2"/>
              </a:solidFill>
            </a:endParaRPr>
          </a:p>
          <a:p>
            <a:pPr>
              <a:defRPr/>
            </a:pPr>
            <a:endParaRPr lang="nl-NL" sz="1050" b="1" dirty="0">
              <a:solidFill>
                <a:schemeClr val="tx2"/>
              </a:solidFill>
            </a:endParaRPr>
          </a:p>
        </p:txBody>
      </p:sp>
    </p:spTree>
    <p:extLst>
      <p:ext uri="{BB962C8B-B14F-4D97-AF65-F5344CB8AC3E}">
        <p14:creationId xmlns:p14="http://schemas.microsoft.com/office/powerpoint/2010/main" val="3901312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465150"/>
            <a:ext cx="8598877" cy="769584"/>
          </a:xfrm>
        </p:spPr>
        <p:txBody>
          <a:bodyPr/>
          <a:lstStyle/>
          <a:p>
            <a:pPr lvl="1"/>
            <a:r>
              <a:rPr lang="nl-NL" sz="1400" dirty="0"/>
              <a:t>ERVARINGEN EN BEHOEFTEN TEN AANZIEN VAN WIJKZORG</a:t>
            </a:r>
            <a:br>
              <a:rPr lang="nl-NL" sz="1400" dirty="0"/>
            </a:br>
            <a:r>
              <a:rPr lang="nl-NL" dirty="0"/>
              <a:t>6.2 </a:t>
            </a:r>
            <a:r>
              <a:rPr lang="nl-NL" sz="2400" dirty="0"/>
              <a:t>ZORGEN DAT: ‘DINGEN VOOR ELKAAR KRIJGEN’ (VI)</a:t>
            </a:r>
            <a:br>
              <a:rPr lang="nl-NL" sz="2400" dirty="0"/>
            </a:br>
            <a:br>
              <a:rPr lang="nl-NL" sz="2400" dirty="0"/>
            </a:br>
            <a:r>
              <a:rPr lang="nl-NL" sz="1200" dirty="0"/>
              <a:t> </a:t>
            </a:r>
            <a:endParaRPr lang="nl-NL" dirty="0"/>
          </a:p>
        </p:txBody>
      </p:sp>
      <p:sp>
        <p:nvSpPr>
          <p:cNvPr id="3" name="Subtitel 2"/>
          <p:cNvSpPr>
            <a:spLocks noGrp="1"/>
          </p:cNvSpPr>
          <p:nvPr>
            <p:ph type="subTitle" idx="1"/>
          </p:nvPr>
        </p:nvSpPr>
        <p:spPr/>
        <p:txBody>
          <a:bodyPr numCol="2"/>
          <a:lstStyle/>
          <a:p>
            <a:pPr lvl="0"/>
            <a:r>
              <a:rPr lang="nl-NL" sz="1050" b="1" dirty="0">
                <a:solidFill>
                  <a:schemeClr val="tx2"/>
                </a:solidFill>
              </a:rPr>
              <a:t>Perspectief hulpverleners</a:t>
            </a:r>
            <a:endParaRPr lang="nl-NL" sz="1050" dirty="0"/>
          </a:p>
          <a:p>
            <a:pPr>
              <a:defRPr/>
            </a:pPr>
            <a:r>
              <a:rPr lang="nl-NL" sz="1050" dirty="0"/>
              <a:t>Hulpverleners herkennen dat het soms lastig is om dingen geregeld te krijgen. Een hulpverlener geeft het voorbeeld van het regelen voor respijtzorg voor kortdurend verblijf. “</a:t>
            </a:r>
            <a:r>
              <a:rPr lang="nl-NL" sz="1050" i="1" dirty="0"/>
              <a:t>Ik ben daarmee bezig geweest, en hulpverleners weten echt niet hoe ze dit moeten regelen.” </a:t>
            </a:r>
            <a:r>
              <a:rPr lang="nl-NL" sz="1050" dirty="0"/>
              <a:t>Een andere hulpverlener onderstreept dit: </a:t>
            </a:r>
            <a:r>
              <a:rPr lang="nl-NL" sz="1050" i="1" dirty="0"/>
              <a:t>“Er is zoveel. Professionals weten vaak ook niet meer de weg in het donkere bos. Je zou per gemeente direct toegang willen hebben tot een online platform of iets dergelijks waar alle zaken goed toegankelijk te raadplegen zijn.”</a:t>
            </a:r>
            <a:endParaRPr lang="nl-NL" sz="1050" dirty="0"/>
          </a:p>
          <a:p>
            <a:pPr lvl="0"/>
            <a:endParaRPr lang="nl-NL" sz="1050" b="1" dirty="0">
              <a:solidFill>
                <a:schemeClr val="tx2"/>
              </a:solidFill>
            </a:endParaRPr>
          </a:p>
          <a:p>
            <a:r>
              <a:rPr lang="nl-NL" sz="1050" dirty="0"/>
              <a:t>Ook zijn hulpverleners vaak gericht op zorgen voor. </a:t>
            </a:r>
            <a:r>
              <a:rPr lang="nl-NL" sz="1050" i="1" dirty="0"/>
              <a:t>“Die hebben niet die </a:t>
            </a:r>
            <a:r>
              <a:rPr lang="nl-NL" sz="1050" i="1" dirty="0" err="1"/>
              <a:t>overview</a:t>
            </a:r>
            <a:r>
              <a:rPr lang="nl-NL" sz="1050" i="1" dirty="0"/>
              <a:t> waardoor dingen niet makkelijk te regelen zijn.” </a:t>
            </a:r>
            <a:r>
              <a:rPr lang="nl-NL" sz="1050" dirty="0"/>
              <a:t>Zowel casemanagers als gespecialiseerde </a:t>
            </a:r>
            <a:r>
              <a:rPr lang="nl-NL" sz="1050" dirty="0" err="1"/>
              <a:t>POH’s</a:t>
            </a:r>
            <a:r>
              <a:rPr lang="nl-NL" sz="1050" dirty="0"/>
              <a:t> zouden deze rol idealiter oppakken, aldus een aantal klankbordleden..</a:t>
            </a:r>
          </a:p>
          <a:p>
            <a:endParaRPr lang="nl-NL" sz="1050" i="1" dirty="0"/>
          </a:p>
          <a:p>
            <a:pPr lvl="0"/>
            <a:endParaRPr lang="nl-NL" sz="1050" b="1" dirty="0">
              <a:solidFill>
                <a:schemeClr val="tx2"/>
              </a:solidFill>
            </a:endParaRPr>
          </a:p>
          <a:p>
            <a:pPr lvl="0"/>
            <a:endParaRPr lang="nl-NL" sz="1050" b="1" dirty="0">
              <a:solidFill>
                <a:schemeClr val="tx2"/>
              </a:solidFill>
            </a:endParaRPr>
          </a:p>
          <a:p>
            <a:pPr lvl="0"/>
            <a:endParaRPr lang="nl-NL" sz="1050" b="1" dirty="0">
              <a:solidFill>
                <a:schemeClr val="tx2"/>
              </a:solidFill>
            </a:endParaRPr>
          </a:p>
          <a:p>
            <a:pPr lvl="0"/>
            <a:endParaRPr lang="nl-NL" sz="1050" b="1" dirty="0">
              <a:solidFill>
                <a:schemeClr val="tx2"/>
              </a:solidFill>
            </a:endParaRPr>
          </a:p>
          <a:p>
            <a:pPr lvl="0"/>
            <a:endParaRPr lang="nl-NL" sz="1050" b="1" dirty="0">
              <a:solidFill>
                <a:schemeClr val="tx2"/>
              </a:solidFill>
            </a:endParaRPr>
          </a:p>
          <a:p>
            <a:pPr lvl="0"/>
            <a:endParaRPr lang="nl-NL" sz="1050" b="1" dirty="0">
              <a:solidFill>
                <a:schemeClr val="tx2"/>
              </a:solidFill>
            </a:endParaRPr>
          </a:p>
          <a:p>
            <a:pPr lvl="0"/>
            <a:r>
              <a:rPr lang="nl-NL" sz="1050" b="1" dirty="0">
                <a:solidFill>
                  <a:schemeClr val="tx2"/>
                </a:solidFill>
              </a:rPr>
              <a:t>Perspectief gemeente</a:t>
            </a:r>
            <a:endParaRPr lang="nl-NL" sz="1050" dirty="0"/>
          </a:p>
          <a:p>
            <a:pPr>
              <a:defRPr/>
            </a:pPr>
            <a:r>
              <a:rPr lang="nl-NL" sz="1050" dirty="0"/>
              <a:t>Een gemeenteambtenaar geeft aan dat er onlangs zoveel is veranderd. Ze snapt daarom dat mensen, zowel mantelzorgers als hulpverleners niet meer helemaal snappen hoe zaken geregeld kunnen worden </a:t>
            </a:r>
            <a:r>
              <a:rPr lang="nl-NL" sz="1050" i="1" dirty="0"/>
              <a:t>“Hopelijk gaat het dit jaar al beter.” </a:t>
            </a:r>
          </a:p>
          <a:p>
            <a:pPr>
              <a:defRPr/>
            </a:pPr>
            <a:endParaRPr lang="nl-NL" sz="1050" dirty="0"/>
          </a:p>
          <a:p>
            <a:pPr>
              <a:defRPr/>
            </a:pPr>
            <a:r>
              <a:rPr lang="nl-NL" sz="1050" dirty="0"/>
              <a:t>Een voorbeeld van de complexiteit is de volgende: </a:t>
            </a:r>
            <a:r>
              <a:rPr lang="nl-NL" sz="1050" i="1" dirty="0"/>
              <a:t>“Tot 1 januari was kortdurende opvang geregeld zoals het al jaren geregeld was. Nu is een deel uit de </a:t>
            </a:r>
            <a:r>
              <a:rPr lang="nl-NL" sz="1050" i="1" dirty="0" err="1"/>
              <a:t>Wlz</a:t>
            </a:r>
            <a:r>
              <a:rPr lang="nl-NL" sz="1050" i="1" dirty="0"/>
              <a:t>, een deel uit de </a:t>
            </a:r>
            <a:r>
              <a:rPr lang="nl-NL" sz="1050" i="1" dirty="0" err="1"/>
              <a:t>Wmo</a:t>
            </a:r>
            <a:r>
              <a:rPr lang="nl-NL" sz="1050" i="1" dirty="0"/>
              <a:t>… Voordat dat weer helemaal op de rit was en de verordening klaar was binnen de gemeente… Dat kost tijd. Die hele transitie brengt dit teweeg.”</a:t>
            </a:r>
            <a:r>
              <a:rPr lang="nl-NL" sz="1050" dirty="0"/>
              <a:t> De gemeente is bezig met het simpeler maken van de regels. Dit is echter niet gemakkelijk, schets een ambtenaar. </a:t>
            </a:r>
            <a:r>
              <a:rPr lang="nl-NL" sz="1050" i="1" dirty="0"/>
              <a:t>“Bijvoorbeeld kortdurende opvang. Dit was nooit een taak van ons. Dit is er bij gekomen. Dat vraagt nogal wat om dat in goede orde te leiden.”</a:t>
            </a:r>
          </a:p>
        </p:txBody>
      </p:sp>
    </p:spTree>
    <p:extLst>
      <p:ext uri="{BB962C8B-B14F-4D97-AF65-F5344CB8AC3E}">
        <p14:creationId xmlns:p14="http://schemas.microsoft.com/office/powerpoint/2010/main" val="3756031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457200" y="1566333"/>
            <a:ext cx="8229600" cy="4136198"/>
          </a:xfrm>
        </p:spPr>
        <p:txBody>
          <a:bodyPr spcCol="540000"/>
          <a:lstStyle/>
          <a:p>
            <a:r>
              <a:rPr lang="nl-NL" sz="1050" b="1" dirty="0">
                <a:solidFill>
                  <a:schemeClr val="tx2"/>
                </a:solidFill>
              </a:rPr>
              <a:t> </a:t>
            </a:r>
            <a:endParaRPr lang="nl-NL" sz="1050" dirty="0"/>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
        <p:nvSpPr>
          <p:cNvPr id="6" name="Subtitel 2"/>
          <p:cNvSpPr txBox="1">
            <a:spLocks/>
          </p:cNvSpPr>
          <p:nvPr/>
        </p:nvSpPr>
        <p:spPr>
          <a:xfrm>
            <a:off x="457199" y="1471549"/>
            <a:ext cx="6302416" cy="4267924"/>
          </a:xfrm>
          <a:prstGeom prst="rect">
            <a:avLst/>
          </a:prstGeom>
        </p:spPr>
        <p:txBody>
          <a:bodyPr lIns="0" tIns="0" rIns="0" bIns="0" numCol="1" spcCol="540000"/>
          <a:lstStyle>
            <a:lvl1pPr marL="0" indent="0" algn="l" defTabSz="457200" rtl="0" eaLnBrk="1" fontAlgn="base" hangingPunct="1">
              <a:lnSpc>
                <a:spcPts val="1400"/>
              </a:lnSpc>
              <a:spcBef>
                <a:spcPts val="0"/>
              </a:spcBef>
              <a:spcAft>
                <a:spcPct val="0"/>
              </a:spcAft>
              <a:buFont typeface="Arial" pitchFamily="34" charset="0"/>
              <a:buNone/>
              <a:defRPr sz="1100" kern="1200">
                <a:solidFill>
                  <a:srgbClr val="666666"/>
                </a:solidFill>
                <a:latin typeface="+mn-lt"/>
                <a:ea typeface="ヒラギノ角ゴ Pro W3" charset="0"/>
                <a:cs typeface="ヒラギノ角ゴ Pro W3" charset="0"/>
              </a:defRPr>
            </a:lvl1pPr>
            <a:lvl2pPr marL="457200" indent="0" algn="ctr" defTabSz="457200" rtl="0" eaLnBrk="1" fontAlgn="base" hangingPunct="1">
              <a:spcBef>
                <a:spcPct val="20000"/>
              </a:spcBef>
              <a:spcAft>
                <a:spcPct val="0"/>
              </a:spcAft>
              <a:buFont typeface="Arial" pitchFamily="34" charset="0"/>
              <a:buNone/>
              <a:defRPr sz="2800" kern="1200">
                <a:solidFill>
                  <a:schemeClr val="tx1">
                    <a:tint val="75000"/>
                  </a:schemeClr>
                </a:solidFill>
                <a:latin typeface="+mn-lt"/>
                <a:ea typeface="ヒラギノ角ゴ Pro W3" charset="0"/>
                <a:cs typeface="+mn-cs"/>
              </a:defRPr>
            </a:lvl2pPr>
            <a:lvl3pPr marL="914400" indent="0" algn="ctr" defTabSz="457200" rtl="0" eaLnBrk="1" fontAlgn="base" hangingPunct="1">
              <a:spcBef>
                <a:spcPct val="20000"/>
              </a:spcBef>
              <a:spcAft>
                <a:spcPct val="0"/>
              </a:spcAft>
              <a:buFont typeface="Arial" pitchFamily="34" charset="0"/>
              <a:buNone/>
              <a:defRPr sz="2400" kern="1200">
                <a:solidFill>
                  <a:schemeClr val="tx1">
                    <a:tint val="75000"/>
                  </a:schemeClr>
                </a:solidFill>
                <a:latin typeface="+mn-lt"/>
                <a:ea typeface="ヒラギノ角ゴ Pro W3" charset="0"/>
                <a:cs typeface="+mn-cs"/>
              </a:defRPr>
            </a:lvl3pPr>
            <a:lvl4pPr marL="13716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4pPr>
            <a:lvl5pPr marL="18288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nl-NL" altLang="en-US" sz="1050" b="1" i="1" dirty="0">
                <a:solidFill>
                  <a:schemeClr val="tx2"/>
                </a:solidFill>
              </a:rPr>
              <a:t>“Een vermoeden”</a:t>
            </a:r>
            <a:endParaRPr lang="nl-NL" sz="1050" dirty="0"/>
          </a:p>
          <a:p>
            <a:r>
              <a:rPr lang="nl-NL" sz="1050" dirty="0"/>
              <a:t>Sinds 2012 had Jennifer al het vermoeden dat het niet goed met haar moeder ging. De huisarts zei echter dat het wel vaker voorkwam dat mensen gingen hallucineren als ze ouder worden. En Jennifer dacht: ‘ja, ze is oud en eenzaam. Dus dat kan…’ Ook omdat moeder ook slechtziend was, had hij het wel toen over een ander syndroom of ziekte… </a:t>
            </a:r>
          </a:p>
          <a:p>
            <a:r>
              <a:rPr lang="nl-NL" sz="1050" dirty="0"/>
              <a:t> </a:t>
            </a:r>
          </a:p>
          <a:p>
            <a:r>
              <a:rPr lang="nl-NL" sz="1050" b="1" i="1" dirty="0">
                <a:solidFill>
                  <a:schemeClr val="tx2"/>
                </a:solidFill>
              </a:rPr>
              <a:t>“Als je merkt dat het slechter wordt…” </a:t>
            </a:r>
          </a:p>
          <a:p>
            <a:r>
              <a:rPr lang="nl-NL" sz="1050" dirty="0"/>
              <a:t>In 2013 is er bij Jennifer haar moeder een testje bij de dokter afgelegd. Deze haalde ze met </a:t>
            </a:r>
            <a:r>
              <a:rPr lang="nl-NL" sz="1050" i="1" dirty="0"/>
              <a:t>hakken over de sloot</a:t>
            </a:r>
            <a:r>
              <a:rPr lang="nl-NL" sz="1050" dirty="0"/>
              <a:t>. De huisarts zei toen: “</a:t>
            </a:r>
            <a:r>
              <a:rPr lang="nl-NL" sz="1050" i="1" dirty="0"/>
              <a:t>als je merkt dat het slechter wordt, dan gaan we er werk van maken. En ook als je moeder angstig wordt van de hallucinaties</a:t>
            </a:r>
            <a:r>
              <a:rPr lang="nl-NL" sz="1050" dirty="0"/>
              <a:t>”. Moeder gaf aan dat dat niet zo was.</a:t>
            </a:r>
          </a:p>
          <a:p>
            <a:endParaRPr lang="nl-NL" sz="1050" dirty="0"/>
          </a:p>
          <a:p>
            <a:r>
              <a:rPr lang="nl-NL" sz="1050" b="1" i="1" dirty="0">
                <a:solidFill>
                  <a:schemeClr val="tx2"/>
                </a:solidFill>
              </a:rPr>
              <a:t>“Ze deed raar” </a:t>
            </a:r>
            <a:endParaRPr lang="nl-NL" sz="1050" dirty="0"/>
          </a:p>
          <a:p>
            <a:r>
              <a:rPr lang="nl-NL" sz="1050" dirty="0"/>
              <a:t>Op een dag besefte Jennifer dat haar moeder raar deed. Ze deed altijd haar krant voor haar gezicht als de TV aanstond. Ze zei dat er mensen in haar huis tegen haar praatte… Dat waren de mensen op TV.</a:t>
            </a:r>
          </a:p>
          <a:p>
            <a:r>
              <a:rPr lang="nl-NL" sz="1050" dirty="0"/>
              <a:t> </a:t>
            </a:r>
          </a:p>
          <a:p>
            <a:r>
              <a:rPr lang="nl-NL" sz="1050" b="1" i="1" dirty="0">
                <a:solidFill>
                  <a:schemeClr val="tx2"/>
                </a:solidFill>
              </a:rPr>
              <a:t>“Die had het al in de gaten” </a:t>
            </a:r>
          </a:p>
          <a:p>
            <a:r>
              <a:rPr lang="nl-NL" sz="1050" dirty="0"/>
              <a:t>In 2014 signaleerde de begeleider in het </a:t>
            </a:r>
            <a:r>
              <a:rPr lang="nl-NL" sz="1050" dirty="0" err="1"/>
              <a:t>Sinai</a:t>
            </a:r>
            <a:r>
              <a:rPr lang="nl-NL" sz="1050" dirty="0"/>
              <a:t> centrum dat haar moeder het niet meer kon bolwerken. Eind oktober heeft Jennifer via de oogarts contact gekregen met de wijkzorg. Jennifer had al een half jaar ‘woordelijke gevochten’ over het </a:t>
            </a:r>
            <a:r>
              <a:rPr lang="nl-NL" sz="1050" dirty="0" err="1"/>
              <a:t>oogdruppelen</a:t>
            </a:r>
            <a:r>
              <a:rPr lang="nl-NL" sz="1050" dirty="0"/>
              <a:t> met haar moeder. Aan de oogarts heeft Jennifer duidelijk gezegd hoe het ervoor stond. De oogarts had het al in de gaten. De toestand van de ogen was niet goed en de situatie verslechterde. Vanaf toen is het balletje gaan rollen van thuiszorg. </a:t>
            </a:r>
          </a:p>
          <a:p>
            <a:r>
              <a:rPr lang="nl-NL" sz="1050" dirty="0"/>
              <a:t> </a:t>
            </a:r>
            <a:endParaRPr lang="nl-NL" sz="1050" i="1" dirty="0"/>
          </a:p>
        </p:txBody>
      </p:sp>
      <p:sp>
        <p:nvSpPr>
          <p:cNvPr id="7" name="Titel 1"/>
          <p:cNvSpPr txBox="1">
            <a:spLocks/>
          </p:cNvSpPr>
          <p:nvPr/>
        </p:nvSpPr>
        <p:spPr bwMode="auto">
          <a:xfrm>
            <a:off x="6956385" y="1372694"/>
            <a:ext cx="1597306" cy="90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defTabSz="457200" rtl="0" eaLnBrk="1" fontAlgn="base" hangingPunct="1">
              <a:lnSpc>
                <a:spcPts val="3000"/>
              </a:lnSpc>
              <a:spcBef>
                <a:spcPct val="0"/>
              </a:spcBef>
              <a:spcAft>
                <a:spcPct val="0"/>
              </a:spcAft>
              <a:defRPr sz="2600" b="1" kern="1200" cap="all">
                <a:solidFill>
                  <a:schemeClr val="tx2"/>
                </a:solidFill>
                <a:latin typeface="+mj-lt"/>
                <a:ea typeface="ヒラギノ角ゴ Pro W3" charset="0"/>
                <a:cs typeface="ヒラギノ角ゴ Pro W3" charset="0"/>
              </a:defRPr>
            </a:lvl1pPr>
            <a:lvl2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2pPr>
            <a:lvl3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3pPr>
            <a:lvl4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4pPr>
            <a:lvl5pPr algn="l" defTabSz="457200" rtl="0" eaLnBrk="1" fontAlgn="base" hangingPunct="1">
              <a:lnSpc>
                <a:spcPts val="2800"/>
              </a:lnSpc>
              <a:spcBef>
                <a:spcPct val="0"/>
              </a:spcBef>
              <a:spcAft>
                <a:spcPct val="0"/>
              </a:spcAft>
              <a:defRPr sz="2600" b="1">
                <a:solidFill>
                  <a:schemeClr val="tx2"/>
                </a:solidFill>
                <a:latin typeface="Arial"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9pPr>
          </a:lstStyle>
          <a:p>
            <a:pPr>
              <a:lnSpc>
                <a:spcPct val="100000"/>
              </a:lnSpc>
              <a:defRPr/>
            </a:pPr>
            <a:endParaRPr lang="nl-NL" sz="3600" dirty="0"/>
          </a:p>
          <a:p>
            <a:pPr>
              <a:lnSpc>
                <a:spcPct val="100000"/>
              </a:lnSpc>
              <a:defRPr/>
            </a:pPr>
            <a:endParaRPr lang="nl-NL" sz="3600" dirty="0"/>
          </a:p>
          <a:p>
            <a:pPr algn="r">
              <a:lnSpc>
                <a:spcPct val="100000"/>
              </a:lnSpc>
              <a:defRPr/>
            </a:pPr>
            <a:r>
              <a:rPr lang="nl-NL" sz="3600" dirty="0"/>
              <a:t>“</a:t>
            </a:r>
            <a:r>
              <a:rPr lang="nl-NL" sz="2400" dirty="0"/>
              <a:t>Moeder zei dat het niet zo was…”</a:t>
            </a:r>
          </a:p>
          <a:p>
            <a:pPr>
              <a:lnSpc>
                <a:spcPct val="100000"/>
              </a:lnSpc>
              <a:defRPr/>
            </a:pPr>
            <a:endParaRPr lang="nl-NL" sz="1100" b="0" dirty="0"/>
          </a:p>
          <a:p>
            <a:pPr algn="r">
              <a:lnSpc>
                <a:spcPct val="100000"/>
              </a:lnSpc>
              <a:defRPr/>
            </a:pPr>
            <a:r>
              <a:rPr lang="nl-NL" sz="1100" b="0" dirty="0"/>
              <a:t>Jennifer, 48 jaar</a:t>
            </a:r>
            <a:br>
              <a:rPr lang="nl-NL" sz="1100" b="0" dirty="0"/>
            </a:br>
            <a:r>
              <a:rPr lang="nl-NL" sz="1100" b="0" dirty="0"/>
              <a:t>(pseudoniem) </a:t>
            </a:r>
            <a:br>
              <a:rPr lang="nl-NL" sz="2400" dirty="0"/>
            </a:br>
            <a:endParaRPr lang="nl-NL" sz="2400" dirty="0"/>
          </a:p>
        </p:txBody>
      </p:sp>
      <p:sp>
        <p:nvSpPr>
          <p:cNvPr id="8" name="Titel 1"/>
          <p:cNvSpPr>
            <a:spLocks noGrp="1"/>
          </p:cNvSpPr>
          <p:nvPr>
            <p:ph type="title"/>
          </p:nvPr>
        </p:nvSpPr>
        <p:spPr>
          <a:xfrm>
            <a:off x="457199" y="465150"/>
            <a:ext cx="8598877" cy="769584"/>
          </a:xfrm>
        </p:spPr>
        <p:txBody>
          <a:bodyPr/>
          <a:lstStyle/>
          <a:p>
            <a:pPr lvl="1"/>
            <a:r>
              <a:rPr lang="nl-NL" sz="1400" dirty="0"/>
              <a:t>ERVARINGEN EN BEHOEFTEN TEN AANZIEN VAN WIJKZORG</a:t>
            </a:r>
            <a:br>
              <a:rPr lang="nl-NL" sz="1400" dirty="0"/>
            </a:br>
            <a:r>
              <a:rPr lang="nl-NL" dirty="0"/>
              <a:t>6.3 </a:t>
            </a:r>
            <a:r>
              <a:rPr lang="nl-NL" sz="2400" dirty="0"/>
              <a:t>ZORGEN OM: ‘ALERT ZIJN OP WELZIJN NAASTE’ (I) </a:t>
            </a:r>
            <a:r>
              <a:rPr lang="nl-NL" sz="1200" dirty="0"/>
              <a:t> </a:t>
            </a:r>
            <a:endParaRPr lang="nl-NL" dirty="0"/>
          </a:p>
        </p:txBody>
      </p:sp>
    </p:spTree>
    <p:extLst>
      <p:ext uri="{BB962C8B-B14F-4D97-AF65-F5344CB8AC3E}">
        <p14:creationId xmlns:p14="http://schemas.microsoft.com/office/powerpoint/2010/main" val="2528480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457200" y="1566333"/>
            <a:ext cx="8229600" cy="3800242"/>
          </a:xfrm>
        </p:spPr>
        <p:txBody>
          <a:bodyPr numCol="2" spcCol="540000"/>
          <a:lstStyle/>
          <a:p>
            <a:pPr lvl="0"/>
            <a:r>
              <a:rPr lang="nl-NL" sz="1050" b="1" dirty="0">
                <a:solidFill>
                  <a:schemeClr val="tx2"/>
                </a:solidFill>
              </a:rPr>
              <a:t>Impressie uit de interviews</a:t>
            </a:r>
          </a:p>
          <a:p>
            <a:r>
              <a:rPr lang="nl-NL" sz="1050" dirty="0"/>
              <a:t>Eén van de taken van de mantelzorger is ‘zorgen om’ de naaste.</a:t>
            </a:r>
          </a:p>
          <a:p>
            <a:r>
              <a:rPr lang="nl-NL" sz="1050" dirty="0"/>
              <a:t>Het in je hoofd bezig zijn of piekeren over het welzijn van je naaste. Gaat alles goed? Hoe gaat het nu met hem? Waar zal hij of zij zijn? En het signaleren van (zorg)behoeften bij je naasten. De ervaringskennis die je als mantelzorger opbouwt over het ‘wel en wee’ van je naaste, maakt dat mantelzorgers soms sneller iets weten dan professionele hulpverleners. Bijvoorbeeld dat een plekje er niet goed uit ziet, of dat iemand ‘raar’ doet. </a:t>
            </a:r>
          </a:p>
          <a:p>
            <a:pPr>
              <a:defRPr/>
            </a:pPr>
            <a:endParaRPr lang="nl-NL" sz="1050" b="1" dirty="0">
              <a:solidFill>
                <a:schemeClr val="tx2"/>
              </a:solidFill>
            </a:endParaRPr>
          </a:p>
          <a:p>
            <a:pPr>
              <a:defRPr/>
            </a:pPr>
            <a:r>
              <a:rPr lang="nl-NL" sz="1050" b="1" dirty="0">
                <a:solidFill>
                  <a:schemeClr val="tx2"/>
                </a:solidFill>
              </a:rPr>
              <a:t>Perspectief ervaringsdeskundigen</a:t>
            </a:r>
          </a:p>
          <a:p>
            <a:r>
              <a:rPr lang="nl-NL" sz="1050" dirty="0"/>
              <a:t>Ervaringsdeskundigen geven aan dat je als mantelzorger vaak veel beter weet hoe het gaat met je naaste dan hulpverleners die op een afstand staan. Deze kennis dient serieus genomen te worden. Ook in het keukentafelgesprek is deze ervaringskennis essentieel om goede zorg en ondersteuning in kaart te brengen.</a:t>
            </a:r>
          </a:p>
          <a:p>
            <a:endParaRPr lang="nl-NL" sz="1050" dirty="0"/>
          </a:p>
          <a:p>
            <a:r>
              <a:rPr lang="nl-NL" sz="1050" dirty="0"/>
              <a:t>Ook geven ze aan dat je als mantelzorger altijd 24 uur per dag ‘zorgt om’. Je mobiel is altijd stand-by, ook al ben je even niet thuis. Dat is ook een emotionele belasting.</a:t>
            </a:r>
          </a:p>
          <a:p>
            <a:pPr>
              <a:defRPr/>
            </a:pPr>
            <a:endParaRPr lang="nl-NL" sz="1050" b="1" dirty="0">
              <a:solidFill>
                <a:schemeClr val="tx2"/>
              </a:solidFill>
            </a:endParaRPr>
          </a:p>
          <a:p>
            <a:r>
              <a:rPr lang="nl-NL" sz="1050" dirty="0"/>
              <a:t>Goede zorg voor mantelzorgers bij ‘zorgen om’ is:</a:t>
            </a:r>
          </a:p>
          <a:p>
            <a:pPr marL="171450" indent="-171450">
              <a:buFontTx/>
              <a:buChar char="-"/>
            </a:pPr>
            <a:r>
              <a:rPr lang="nl-NL" sz="1050" dirty="0"/>
              <a:t>Serieus nemen van de ‘zorgen om’ van de mantelzorger</a:t>
            </a:r>
          </a:p>
          <a:p>
            <a:pPr marL="171450" indent="-171450">
              <a:buFontTx/>
              <a:buChar char="-"/>
            </a:pPr>
            <a:r>
              <a:rPr lang="nl-NL" sz="1050" dirty="0"/>
              <a:t>Erkennen van de ervaringskennis mantelzorger.</a:t>
            </a:r>
          </a:p>
          <a:p>
            <a:pPr>
              <a:defRPr/>
            </a:pPr>
            <a:endParaRPr lang="nl-NL" sz="1050" b="1" dirty="0">
              <a:solidFill>
                <a:schemeClr val="tx2"/>
              </a:solidFill>
            </a:endParaRPr>
          </a:p>
          <a:p>
            <a:pPr>
              <a:defRPr/>
            </a:pPr>
            <a:r>
              <a:rPr lang="nl-NL" sz="1050" b="1" dirty="0">
                <a:solidFill>
                  <a:schemeClr val="tx2"/>
                </a:solidFill>
              </a:rPr>
              <a:t>Perspectief academici</a:t>
            </a:r>
          </a:p>
          <a:p>
            <a:r>
              <a:rPr lang="nl-BE" sz="1050" dirty="0"/>
              <a:t>De taak ‘zorgen om’ is te vergelijken met de eerste fase van zorg (</a:t>
            </a:r>
            <a:r>
              <a:rPr lang="nl-BE" sz="1050" dirty="0" err="1"/>
              <a:t>Tronto</a:t>
            </a:r>
            <a:r>
              <a:rPr lang="nl-BE" sz="1050" dirty="0"/>
              <a:t>, 1993), namelijk </a:t>
            </a:r>
            <a:r>
              <a:rPr lang="nl-NL" sz="1050" dirty="0"/>
              <a:t>het zich zorgen maken om iemand of iets (</a:t>
            </a:r>
            <a:r>
              <a:rPr lang="nl-NL" sz="1050" i="1" dirty="0" err="1"/>
              <a:t>caring</a:t>
            </a:r>
            <a:r>
              <a:rPr lang="nl-NL" sz="1050" i="1" dirty="0"/>
              <a:t> </a:t>
            </a:r>
            <a:r>
              <a:rPr lang="nl-NL" sz="1050" i="1" dirty="0" err="1"/>
              <a:t>about</a:t>
            </a:r>
            <a:r>
              <a:rPr lang="nl-NL" sz="1050" dirty="0"/>
              <a:t>). In deze fase wordt een persoon herkend als zorgbehoeftig. Deze fase vraagt om aandacht (</a:t>
            </a:r>
            <a:r>
              <a:rPr lang="nl-NL" sz="1050" i="1" dirty="0" err="1"/>
              <a:t>attentiveness</a:t>
            </a:r>
            <a:r>
              <a:rPr lang="nl-NL" sz="1050" dirty="0"/>
              <a:t>). Zorg vereist dat men aandacht heeft voor de behoeftigheid van de ander. </a:t>
            </a:r>
          </a:p>
          <a:p>
            <a:endParaRPr lang="nl-NL" sz="1050" dirty="0"/>
          </a:p>
          <a:p>
            <a:endParaRPr lang="nl-NL" sz="1050" dirty="0"/>
          </a:p>
          <a:p>
            <a:pPr>
              <a:defRPr/>
            </a:pPr>
            <a:endParaRPr lang="nl-NL" sz="1050" dirty="0"/>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
        <p:nvSpPr>
          <p:cNvPr id="8" name="Titel 1"/>
          <p:cNvSpPr>
            <a:spLocks noGrp="1"/>
          </p:cNvSpPr>
          <p:nvPr>
            <p:ph type="title"/>
          </p:nvPr>
        </p:nvSpPr>
        <p:spPr>
          <a:xfrm>
            <a:off x="457199" y="465150"/>
            <a:ext cx="8598877" cy="769584"/>
          </a:xfrm>
        </p:spPr>
        <p:txBody>
          <a:bodyPr/>
          <a:lstStyle/>
          <a:p>
            <a:pPr lvl="1"/>
            <a:r>
              <a:rPr lang="nl-NL" sz="1400" dirty="0"/>
              <a:t>ERVARINGEN EN BEHOEFTEN TEN AANZIEN VAN WIJKZORG</a:t>
            </a:r>
            <a:br>
              <a:rPr lang="nl-NL" sz="1400" dirty="0"/>
            </a:br>
            <a:r>
              <a:rPr lang="nl-NL" dirty="0"/>
              <a:t>6.3 </a:t>
            </a:r>
            <a:r>
              <a:rPr lang="nl-NL" sz="2400" dirty="0"/>
              <a:t>ZORGEN OM: ‘ALERT ZIJN OP WELZIJN NAASTE’ (II) </a:t>
            </a:r>
            <a:endParaRPr lang="nl-NL" dirty="0"/>
          </a:p>
        </p:txBody>
      </p:sp>
    </p:spTree>
    <p:extLst>
      <p:ext uri="{BB962C8B-B14F-4D97-AF65-F5344CB8AC3E}">
        <p14:creationId xmlns:p14="http://schemas.microsoft.com/office/powerpoint/2010/main" val="3752248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DSC_0977.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9164486" cy="5958963"/>
          </a:xfrm>
          <a:prstGeom prst="rect">
            <a:avLst/>
          </a:prstGeom>
        </p:spPr>
      </p:pic>
      <p:sp>
        <p:nvSpPr>
          <p:cNvPr id="3" name="Tijdelijke aanduiding voor tekst 2"/>
          <p:cNvSpPr>
            <a:spLocks noGrp="1"/>
          </p:cNvSpPr>
          <p:nvPr>
            <p:ph type="body" sz="quarter" idx="11"/>
          </p:nvPr>
        </p:nvSpPr>
        <p:spPr>
          <a:xfrm>
            <a:off x="798653" y="4271375"/>
            <a:ext cx="7744097" cy="938629"/>
          </a:xfrm>
        </p:spPr>
        <p:txBody>
          <a:bodyPr/>
          <a:lstStyle/>
          <a:p>
            <a:endParaRPr lang="nl-NL" sz="2600" b="1" i="0" dirty="0">
              <a:latin typeface="Arail"/>
            </a:endParaRPr>
          </a:p>
          <a:p>
            <a:pPr algn="ctr"/>
            <a:r>
              <a:rPr lang="nl-NL" sz="2600" b="1" i="0" dirty="0">
                <a:latin typeface="Arail"/>
              </a:rPr>
              <a:t>7. UITKOMSTEN DIALOOGSESSIE</a:t>
            </a:r>
            <a:endParaRPr lang="nl-NL" sz="2600" i="0" dirty="0">
              <a:latin typeface="Arail"/>
            </a:endParaRPr>
          </a:p>
        </p:txBody>
      </p:sp>
    </p:spTree>
    <p:extLst>
      <p:ext uri="{BB962C8B-B14F-4D97-AF65-F5344CB8AC3E}">
        <p14:creationId xmlns:p14="http://schemas.microsoft.com/office/powerpoint/2010/main" val="29301066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457200" y="1566332"/>
            <a:ext cx="8229600" cy="4337033"/>
          </a:xfrm>
        </p:spPr>
        <p:txBody>
          <a:bodyPr numCol="2" spcCol="540000"/>
          <a:lstStyle/>
          <a:p>
            <a:pPr lvl="0"/>
            <a:r>
              <a:rPr lang="nl-NL" sz="1050" b="1" dirty="0">
                <a:solidFill>
                  <a:schemeClr val="tx2"/>
                </a:solidFill>
              </a:rPr>
              <a:t>Dialoogsessie: wanneer, wat en waarom?</a:t>
            </a:r>
          </a:p>
          <a:p>
            <a:pPr lvl="0"/>
            <a:r>
              <a:rPr lang="nl-NL" sz="1050" dirty="0"/>
              <a:t>Op 10 maart 2016 kwamen 35 hulpverleners uit de wijk, </a:t>
            </a:r>
            <a:br>
              <a:rPr lang="nl-NL" sz="1050" dirty="0"/>
            </a:br>
            <a:r>
              <a:rPr lang="nl-NL" sz="1050" dirty="0"/>
              <a:t>7 ervaringsdeskundige mantelzorgers en diverse gemeenteambtenaren en leden van het onderzoeksteam bijeen om te spreken over de uitkomsten van het onderzoek. In de twee uur durende bijeenkomst gingen we in dialoog over ‘mantelzorgers’ en ‘zorgen voor, zorgen dat, zorgen om’. We bespraken een casus vanuit verschillende perspectieven (huisartsen, verpleegkundigen, begeleiders, maatschappelijk werkers, belangenbehartigers) en deelden de perspectieven met elkaar. Doel was reflectie van de eigen praktijk: </a:t>
            </a:r>
            <a:r>
              <a:rPr lang="nl-NL" sz="1050" i="1" dirty="0"/>
              <a:t>wat kan jij vanuit jouw discipline bijdragen aan de situatie van de mantelzorger</a:t>
            </a:r>
            <a:r>
              <a:rPr lang="nl-NL" sz="1050" dirty="0"/>
              <a:t>?</a:t>
            </a:r>
          </a:p>
          <a:p>
            <a:pPr lvl="0"/>
            <a:endParaRPr lang="nl-NL" sz="1050" dirty="0"/>
          </a:p>
          <a:p>
            <a:r>
              <a:rPr lang="nl-NL" sz="1050" b="1" dirty="0">
                <a:solidFill>
                  <a:schemeClr val="tx2"/>
                </a:solidFill>
              </a:rPr>
              <a:t>Ingebrachte casus</a:t>
            </a:r>
          </a:p>
          <a:p>
            <a:r>
              <a:rPr lang="nl-NL" sz="1050" dirty="0"/>
              <a:t>Input voor de dialoog was een casus van een mantelzorger. In de casus kwamen diverse elementen, zoals beschreven in het rapport. Bijvoorbeeld de taken van de mantelzorger, samenwerking met wijkzorg, belasting van de mantelzorger, verdeling van verantwoordelijkheden met anderen rondom de cliënt, respijtzorg en mantelzorgondersteuning.</a:t>
            </a:r>
          </a:p>
          <a:p>
            <a:pPr lvl="0"/>
            <a:endParaRPr lang="nl-NL" sz="1050" dirty="0"/>
          </a:p>
          <a:p>
            <a:r>
              <a:rPr lang="nl-NL" sz="1050" b="1" dirty="0">
                <a:solidFill>
                  <a:schemeClr val="tx2"/>
                </a:solidFill>
              </a:rPr>
              <a:t> </a:t>
            </a:r>
          </a:p>
          <a:p>
            <a:pPr lvl="0"/>
            <a:endParaRPr lang="nl-NL" sz="1050" dirty="0"/>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
        <p:nvSpPr>
          <p:cNvPr id="8" name="Titel 1"/>
          <p:cNvSpPr>
            <a:spLocks noGrp="1"/>
          </p:cNvSpPr>
          <p:nvPr>
            <p:ph type="title"/>
          </p:nvPr>
        </p:nvSpPr>
        <p:spPr>
          <a:xfrm>
            <a:off x="457199" y="465150"/>
            <a:ext cx="8598877" cy="769584"/>
          </a:xfrm>
        </p:spPr>
        <p:txBody>
          <a:bodyPr/>
          <a:lstStyle/>
          <a:p>
            <a:pPr lvl="1"/>
            <a:r>
              <a:rPr lang="nl-NL" sz="1400" dirty="0"/>
              <a:t>DIALOOGSESSIE</a:t>
            </a:r>
            <a:br>
              <a:rPr lang="nl-NL" sz="1400" dirty="0"/>
            </a:br>
            <a:r>
              <a:rPr lang="nl-NL" dirty="0"/>
              <a:t>7.1 DIALOOG MET DIVERSE PERSPECTIEVEN</a:t>
            </a:r>
          </a:p>
        </p:txBody>
      </p:sp>
      <p:pic>
        <p:nvPicPr>
          <p:cNvPr id="2" name="Afbeelding 1"/>
          <p:cNvPicPr>
            <a:picLocks noChangeAspect="1"/>
          </p:cNvPicPr>
          <p:nvPr/>
        </p:nvPicPr>
        <p:blipFill rotWithShape="1">
          <a:blip r:embed="rId3" cstate="email">
            <a:extLst>
              <a:ext uri="{28A0092B-C50C-407E-A947-70E740481C1C}">
                <a14:useLocalDpi xmlns:a14="http://schemas.microsoft.com/office/drawing/2010/main"/>
              </a:ext>
            </a:extLst>
          </a:blip>
          <a:srcRect l="-240"/>
          <a:stretch/>
        </p:blipFill>
        <p:spPr>
          <a:xfrm>
            <a:off x="5907858" y="1566332"/>
            <a:ext cx="3236144" cy="4071206"/>
          </a:xfrm>
          <a:prstGeom prst="rect">
            <a:avLst/>
          </a:prstGeom>
        </p:spPr>
      </p:pic>
    </p:spTree>
    <p:extLst>
      <p:ext uri="{BB962C8B-B14F-4D97-AF65-F5344CB8AC3E}">
        <p14:creationId xmlns:p14="http://schemas.microsoft.com/office/powerpoint/2010/main" val="7699785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457200" y="1566333"/>
            <a:ext cx="8229600" cy="4123267"/>
          </a:xfrm>
        </p:spPr>
        <p:txBody>
          <a:bodyPr numCol="2" spcCol="540000">
            <a:normAutofit/>
          </a:bodyPr>
          <a:lstStyle/>
          <a:p>
            <a:r>
              <a:rPr lang="nl-NL" sz="1050" b="1" dirty="0">
                <a:solidFill>
                  <a:schemeClr val="tx2"/>
                </a:solidFill>
              </a:rPr>
              <a:t>Goede zorg is volgens alle betrokkenen…  </a:t>
            </a:r>
          </a:p>
          <a:p>
            <a:r>
              <a:rPr lang="nl-NL" sz="1050" dirty="0"/>
              <a:t>Alle professionals, gemeenteambtenaren en ervaringsdeskundigen vinden dat goede zorg begint bij het stellen van de vraag aan de mantelzorger: wat wilt u zelf?  </a:t>
            </a:r>
            <a:endParaRPr lang="nl-NL" sz="1050" dirty="0">
              <a:solidFill>
                <a:schemeClr val="tx2"/>
              </a:solidFill>
            </a:endParaRPr>
          </a:p>
          <a:p>
            <a:endParaRPr lang="nl-NL" sz="1050" dirty="0">
              <a:solidFill>
                <a:schemeClr val="tx2"/>
              </a:solidFill>
            </a:endParaRPr>
          </a:p>
          <a:p>
            <a:r>
              <a:rPr lang="nl-NL" sz="1050" b="1" dirty="0">
                <a:solidFill>
                  <a:schemeClr val="tx2"/>
                </a:solidFill>
              </a:rPr>
              <a:t>… volgens huisartsen: in gesprek en hulp bieden</a:t>
            </a:r>
            <a:endParaRPr lang="nl-NL" sz="1050" b="1" i="1" dirty="0"/>
          </a:p>
          <a:p>
            <a:r>
              <a:rPr lang="nl-NL" sz="1050" dirty="0"/>
              <a:t>Huisartsen focussen zich vooral op in gesprek blijven, hulp bieden, tezamen met andere hulpverleners en goed monitoren:</a:t>
            </a:r>
          </a:p>
          <a:p>
            <a:pPr marL="171450" indent="-171450">
              <a:buFont typeface="Arial"/>
              <a:buChar char="•"/>
            </a:pPr>
            <a:r>
              <a:rPr lang="nl-NL" sz="1050" dirty="0"/>
              <a:t>Vooral lang in gesprek blijven met het gezin en goed doorvragen op behoeften. Dit kan ook door een POH.</a:t>
            </a:r>
          </a:p>
          <a:p>
            <a:pPr marL="171450" lvl="0" indent="-171450">
              <a:buFont typeface="Arial" panose="020B0604020202020204" pitchFamily="34" charset="0"/>
              <a:buChar char="•"/>
            </a:pPr>
            <a:r>
              <a:rPr lang="nl-NL" sz="1050" dirty="0"/>
              <a:t>Inspelen op aanwezige angst, vertrouwen opbouwen en haar meer hulp aanbieden. </a:t>
            </a:r>
            <a:r>
              <a:rPr lang="nl-NL" sz="1050" i="1" dirty="0"/>
              <a:t>“De mantelzorger moet ook inzien dat er soms meer hulp nodig is.”</a:t>
            </a:r>
            <a:endParaRPr lang="nl-NL" sz="1050" dirty="0"/>
          </a:p>
          <a:p>
            <a:pPr marL="171450" lvl="0" indent="-171450">
              <a:buFont typeface="Arial" panose="020B0604020202020204" pitchFamily="34" charset="0"/>
              <a:buChar char="•"/>
            </a:pPr>
            <a:r>
              <a:rPr lang="nl-NL" sz="1050" dirty="0"/>
              <a:t>Een oplossing zoeken met alle betrokken hulpverleners in de wijk. </a:t>
            </a:r>
            <a:r>
              <a:rPr lang="nl-NL" sz="1050" i="1" dirty="0"/>
              <a:t>“De rol van de huisarts is multidisciplinair.”</a:t>
            </a:r>
            <a:endParaRPr lang="nl-NL" sz="1050" dirty="0"/>
          </a:p>
          <a:p>
            <a:pPr marL="171450" lvl="0" indent="-171450">
              <a:buFont typeface="Arial" panose="020B0604020202020204" pitchFamily="34" charset="0"/>
              <a:buChar char="•"/>
            </a:pPr>
            <a:r>
              <a:rPr lang="nl-NL" sz="1050" dirty="0"/>
              <a:t>Monitoren of de afspraken uit het keukentafelgesprek nagekomen worden. </a:t>
            </a:r>
            <a:r>
              <a:rPr lang="nl-NL" sz="1050" i="1" dirty="0"/>
              <a:t>“Dit kan ook met hulp van een casemanager die alles bespreekbaar maakt. Een casemanager kan de mantelzorger helpen bij het confronteren en interpreteren van haar situatie… Iemand voelt zich daardoor minder ‘alleen’”</a:t>
            </a:r>
            <a:endParaRPr lang="nl-NL" sz="1050" dirty="0"/>
          </a:p>
          <a:p>
            <a:pPr lvl="0"/>
            <a:endParaRPr lang="nl-NL" sz="1050" dirty="0"/>
          </a:p>
          <a:p>
            <a:pPr lvl="0"/>
            <a:endParaRPr lang="nl-NL" sz="1050" dirty="0"/>
          </a:p>
          <a:p>
            <a:pPr lvl="0"/>
            <a:r>
              <a:rPr lang="nl-NL" sz="1050" dirty="0"/>
              <a:t>Huisartsen geven daarnaast het belang van een ‘gemeenschappelijk verhaal’ aan. “</a:t>
            </a:r>
            <a:r>
              <a:rPr lang="nl-NL" sz="1050" i="1" dirty="0"/>
              <a:t>Wat is de rode draad en een plan waar alle partijen zich aan willen en kunnen committeren? Een casemanager kan een rol spelen in het maken van een gezamenlijk verhaal.” </a:t>
            </a:r>
          </a:p>
          <a:p>
            <a:pPr lvl="0"/>
            <a:endParaRPr lang="nl-NL" sz="1050" i="1" dirty="0"/>
          </a:p>
          <a:p>
            <a:r>
              <a:rPr lang="nl-NL" sz="1050" b="1" dirty="0">
                <a:solidFill>
                  <a:schemeClr val="tx2"/>
                </a:solidFill>
              </a:rPr>
              <a:t>… volgens wijkverpleegkundigen: samen ‘zorgen voor’ </a:t>
            </a:r>
            <a:endParaRPr lang="nl-NL" sz="1050" i="1" dirty="0"/>
          </a:p>
          <a:p>
            <a:pPr lvl="0"/>
            <a:r>
              <a:rPr lang="nl-NL" sz="1050" dirty="0"/>
              <a:t>Wijkverpleegkundigen dachten sterk op oplossingen voor de mantelzorger en de familie. Samenwerking hierin stond centraal: </a:t>
            </a:r>
            <a:r>
              <a:rPr lang="nl-NL" sz="1050" i="1" dirty="0"/>
              <a:t>hoe kan de wijkverpleging de mantelzorger aanvullen? </a:t>
            </a:r>
            <a:r>
              <a:rPr lang="nl-NL" sz="1050" dirty="0"/>
              <a:t>In de praktijk komen verpleegkundigen echter hierbij de nodige dillema’s en uitdagingen tegen. Zij vinden het bijvoorbeeld lastig om te zien dat er meer taken bij de mantelzorger komen te liggen. “</a:t>
            </a:r>
            <a:r>
              <a:rPr lang="nl-NL" sz="1050" i="1" dirty="0"/>
              <a:t>Wie bepaalt hoeveel draaglast de mantelzorger heeft? Wanneer moet je nu iets overnemen? Hoe weet je of het slecht gaat met de mantelzorger?”</a:t>
            </a:r>
            <a:r>
              <a:rPr lang="nl-NL" sz="1050" dirty="0"/>
              <a:t> Vooral als er al veel professionele hulp rondom een gezin of familie is, is de kans dat de hulpvraag om (even) ‘nog meer’ hulp te krijgen over het hoofd gezien wordt. ”</a:t>
            </a:r>
            <a:r>
              <a:rPr lang="nl-NL" sz="1050" i="1" dirty="0"/>
              <a:t>En sommige dingen kunnen ook gewoon niet… bijvoorbeeld het regelen van een </a:t>
            </a:r>
            <a:r>
              <a:rPr lang="nl-NL" sz="1050" i="1" dirty="0" err="1"/>
              <a:t>scootmobiel</a:t>
            </a:r>
            <a:r>
              <a:rPr lang="nl-NL" sz="1050" i="1" dirty="0"/>
              <a:t> voor iemand die de eigen bijdrage niet kan betalen…”</a:t>
            </a:r>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
        <p:nvSpPr>
          <p:cNvPr id="8" name="Titel 1"/>
          <p:cNvSpPr>
            <a:spLocks noGrp="1"/>
          </p:cNvSpPr>
          <p:nvPr>
            <p:ph type="title"/>
          </p:nvPr>
        </p:nvSpPr>
        <p:spPr>
          <a:xfrm>
            <a:off x="457199" y="465150"/>
            <a:ext cx="8598877" cy="769584"/>
          </a:xfrm>
        </p:spPr>
        <p:txBody>
          <a:bodyPr/>
          <a:lstStyle/>
          <a:p>
            <a:pPr lvl="1"/>
            <a:r>
              <a:rPr lang="nl-NL" sz="1400" dirty="0"/>
              <a:t>DIALOOGSESSIE</a:t>
            </a:r>
            <a:br>
              <a:rPr lang="nl-NL" sz="1400" dirty="0"/>
            </a:br>
            <a:r>
              <a:rPr lang="nl-NL" dirty="0"/>
              <a:t>7.2 DIVERSE PERSPECTIEVEN: GOEDE ZORG IS… (I)</a:t>
            </a:r>
          </a:p>
        </p:txBody>
      </p:sp>
    </p:spTree>
    <p:extLst>
      <p:ext uri="{BB962C8B-B14F-4D97-AF65-F5344CB8AC3E}">
        <p14:creationId xmlns:p14="http://schemas.microsoft.com/office/powerpoint/2010/main" val="23013477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457200" y="1566332"/>
            <a:ext cx="8229600" cy="4337033"/>
          </a:xfrm>
        </p:spPr>
        <p:txBody>
          <a:bodyPr numCol="2" spcCol="540000"/>
          <a:lstStyle/>
          <a:p>
            <a:r>
              <a:rPr lang="nl-NL" sz="1050" b="1" dirty="0">
                <a:solidFill>
                  <a:schemeClr val="tx2"/>
                </a:solidFill>
              </a:rPr>
              <a:t>… volgens woonbegeleiders: verbreding netwerk</a:t>
            </a:r>
          </a:p>
          <a:p>
            <a:pPr lvl="0"/>
            <a:r>
              <a:rPr lang="nl-NL" sz="1050" dirty="0"/>
              <a:t>Woonbegeleiders zouden in gesprek gaan over het bredere netwerk. </a:t>
            </a:r>
            <a:r>
              <a:rPr lang="nl-NL" sz="1050" i="1" dirty="0"/>
              <a:t>“Maak een </a:t>
            </a:r>
            <a:r>
              <a:rPr lang="nl-NL" sz="1050" i="1" dirty="0" err="1"/>
              <a:t>ecogram</a:t>
            </a:r>
            <a:r>
              <a:rPr lang="nl-NL" sz="1050" dirty="0"/>
              <a:t>…</a:t>
            </a:r>
            <a:r>
              <a:rPr lang="nl-NL" sz="1050" i="1" dirty="0"/>
              <a:t> Kunnen de verantwoordelijkheden niet breder getrokken worden? De verantwoordelijkheid rust nu op die ene mantelzorger, en het systeem (familie, vrienden, buren)  zou deze mantelzorger weer kunnen ondersteunen.” </a:t>
            </a:r>
            <a:r>
              <a:rPr lang="nl-NL" sz="1050" dirty="0"/>
              <a:t>Het draagvlak van de mantelzorger kan bijvoorbeeld door een Eigen Kracht Conferentie vergroot worden. Dit resulteert in een samenwerking tussen familie en hulpverlening. Op die manier kan een mantelzorger ook inzien dat er veel mensen om haar heen staan die ook mee kunnen helpen met het verzorgen van de ouders. </a:t>
            </a:r>
          </a:p>
          <a:p>
            <a:pPr lvl="0"/>
            <a:endParaRPr lang="nl-NL" sz="1050" dirty="0"/>
          </a:p>
          <a:p>
            <a:r>
              <a:rPr lang="nl-NL" sz="1050" b="1" dirty="0">
                <a:solidFill>
                  <a:schemeClr val="tx2"/>
                </a:solidFill>
              </a:rPr>
              <a:t>… volgens maatschappelijk werk: zorgen ‘dat’ en ‘om’ </a:t>
            </a:r>
          </a:p>
          <a:p>
            <a:pPr lvl="0"/>
            <a:r>
              <a:rPr lang="nl-NL" sz="1050" dirty="0"/>
              <a:t>Maatschappelijk werkers gaan vooral in op ‘zorgen dat’ en ‘zorgen om’. Ze vinden het belangrijk dat het gesprek aan de gang blijft. Het moet niet stoppen of één keer per vijf maanden plaatsvinden. Het moet een doorgaand gesprek worden. Ook geven maatschappelijk werkers aan dat soms het opdringen van hulp nodig kan zijn. Bijvoorbeeld dat de mantelzorger naar een cursus moet om een meer open houding te krijgen. Tot slot wordt ook gekeken naar bijvoorbeeld alternatieve dienstverlening: buiten kantoortijden of op afspraak.</a:t>
            </a:r>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
        <p:nvSpPr>
          <p:cNvPr id="8" name="Titel 1"/>
          <p:cNvSpPr>
            <a:spLocks noGrp="1"/>
          </p:cNvSpPr>
          <p:nvPr>
            <p:ph type="title"/>
          </p:nvPr>
        </p:nvSpPr>
        <p:spPr>
          <a:xfrm>
            <a:off x="457199" y="465150"/>
            <a:ext cx="8686802" cy="769584"/>
          </a:xfrm>
        </p:spPr>
        <p:txBody>
          <a:bodyPr/>
          <a:lstStyle/>
          <a:p>
            <a:pPr lvl="1"/>
            <a:r>
              <a:rPr lang="nl-NL" sz="1400" dirty="0"/>
              <a:t>DIALOOGSESSIE</a:t>
            </a:r>
            <a:br>
              <a:rPr lang="nl-NL" sz="1400" dirty="0"/>
            </a:br>
            <a:r>
              <a:rPr lang="nl-NL" dirty="0"/>
              <a:t>7.2 DIVERSE PERSPECTIEVEN: GOEDE ZORG IS… (II)</a:t>
            </a:r>
          </a:p>
        </p:txBody>
      </p:sp>
      <p:pic>
        <p:nvPicPr>
          <p:cNvPr id="5" name="Afbeelding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19090" y="1566331"/>
            <a:ext cx="2312423" cy="1795995"/>
          </a:xfrm>
          <a:prstGeom prst="rect">
            <a:avLst/>
          </a:prstGeom>
        </p:spPr>
      </p:pic>
      <p:pic>
        <p:nvPicPr>
          <p:cNvPr id="6" name="Afbeelding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14675" y="1566864"/>
            <a:ext cx="2327275" cy="1795464"/>
          </a:xfrm>
          <a:prstGeom prst="rect">
            <a:avLst/>
          </a:prstGeom>
        </p:spPr>
      </p:pic>
      <p:pic>
        <p:nvPicPr>
          <p:cNvPr id="7" name="Afbeelding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26250" y="3544888"/>
            <a:ext cx="2317750" cy="1781175"/>
          </a:xfrm>
          <a:prstGeom prst="rect">
            <a:avLst/>
          </a:prstGeom>
        </p:spPr>
      </p:pic>
      <p:pic>
        <p:nvPicPr>
          <p:cNvPr id="9" name="Afbeelding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4685225" y="3279778"/>
            <a:ext cx="1781175" cy="2311400"/>
          </a:xfrm>
          <a:prstGeom prst="rect">
            <a:avLst/>
          </a:prstGeom>
        </p:spPr>
      </p:pic>
      <p:pic>
        <p:nvPicPr>
          <p:cNvPr id="10" name="Afbeelding 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814675" y="1566864"/>
            <a:ext cx="2329326" cy="1795463"/>
          </a:xfrm>
          <a:prstGeom prst="rect">
            <a:avLst/>
          </a:prstGeom>
        </p:spPr>
      </p:pic>
      <p:pic>
        <p:nvPicPr>
          <p:cNvPr id="11" name="Afbeelding 10"/>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826249" y="3544890"/>
            <a:ext cx="2317751" cy="1781174"/>
          </a:xfrm>
          <a:prstGeom prst="rect">
            <a:avLst/>
          </a:prstGeom>
        </p:spPr>
      </p:pic>
      <p:pic>
        <p:nvPicPr>
          <p:cNvPr id="12" name="Afbeelding 11"/>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419089" y="3544888"/>
            <a:ext cx="2312423" cy="1781175"/>
          </a:xfrm>
          <a:prstGeom prst="rect">
            <a:avLst/>
          </a:prstGeom>
        </p:spPr>
      </p:pic>
      <p:pic>
        <p:nvPicPr>
          <p:cNvPr id="14" name="Afbeelding 13"/>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413761" y="3544888"/>
            <a:ext cx="2317751" cy="1781174"/>
          </a:xfrm>
          <a:prstGeom prst="rect">
            <a:avLst/>
          </a:prstGeom>
        </p:spPr>
      </p:pic>
      <p:pic>
        <p:nvPicPr>
          <p:cNvPr id="2" name="Afbeelding 1"/>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4413762" y="1566332"/>
            <a:ext cx="2317750" cy="1795994"/>
          </a:xfrm>
          <a:prstGeom prst="rect">
            <a:avLst/>
          </a:prstGeom>
        </p:spPr>
      </p:pic>
      <p:pic>
        <p:nvPicPr>
          <p:cNvPr id="15" name="Afbeelding 14"/>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6824200" y="3544888"/>
            <a:ext cx="2319801" cy="1781179"/>
          </a:xfrm>
          <a:prstGeom prst="rect">
            <a:avLst/>
          </a:prstGeom>
        </p:spPr>
      </p:pic>
      <p:pic>
        <p:nvPicPr>
          <p:cNvPr id="4" name="Afbeelding 3"/>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4413761" y="3544888"/>
            <a:ext cx="2317751" cy="1781172"/>
          </a:xfrm>
          <a:prstGeom prst="rect">
            <a:avLst/>
          </a:prstGeom>
        </p:spPr>
      </p:pic>
      <p:pic>
        <p:nvPicPr>
          <p:cNvPr id="20" name="Afbeelding 19"/>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6826250" y="1566864"/>
            <a:ext cx="2317751" cy="1795462"/>
          </a:xfrm>
          <a:prstGeom prst="rect">
            <a:avLst/>
          </a:prstGeom>
        </p:spPr>
      </p:pic>
      <p:pic>
        <p:nvPicPr>
          <p:cNvPr id="22" name="Afbeelding 21"/>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413761" y="3544890"/>
            <a:ext cx="2317752" cy="1781177"/>
          </a:xfrm>
          <a:prstGeom prst="rect">
            <a:avLst/>
          </a:prstGeom>
        </p:spPr>
      </p:pic>
    </p:spTree>
    <p:extLst>
      <p:ext uri="{BB962C8B-B14F-4D97-AF65-F5344CB8AC3E}">
        <p14:creationId xmlns:p14="http://schemas.microsoft.com/office/powerpoint/2010/main" val="36822415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457200" y="1566332"/>
            <a:ext cx="8229600" cy="4337033"/>
          </a:xfrm>
        </p:spPr>
        <p:txBody>
          <a:bodyPr numCol="2" spcCol="540000"/>
          <a:lstStyle/>
          <a:p>
            <a:r>
              <a:rPr lang="nl-NL" sz="1050" b="1" dirty="0">
                <a:solidFill>
                  <a:schemeClr val="tx2"/>
                </a:solidFill>
              </a:rPr>
              <a:t>…volgens ambtenaren: ervaringsdeskundigheid benutten</a:t>
            </a:r>
          </a:p>
          <a:p>
            <a:pPr lvl="0"/>
            <a:r>
              <a:rPr lang="nl-NL" sz="1050" dirty="0"/>
              <a:t>Ambtenaren van de gemeente geven aan dat ze een continue dialoog aan moeten blijven gaan met diegene waar het beleid over gaat. Ze willen ervaringsdeskundigen meer betrekken en optimaal hun kennis en kunde benutten. </a:t>
            </a:r>
          </a:p>
          <a:p>
            <a:pPr lvl="0"/>
            <a:endParaRPr lang="nl-NL" sz="1050" dirty="0"/>
          </a:p>
          <a:p>
            <a:pPr lvl="0"/>
            <a:r>
              <a:rPr lang="nl-NL" sz="1050" dirty="0"/>
              <a:t>Ook geven ze een aantal zaken aan waar ze aan kunnen werken, zoals:</a:t>
            </a:r>
          </a:p>
          <a:p>
            <a:pPr marL="171450" lvl="0" indent="-171450">
              <a:buFont typeface="Arial" panose="020B0604020202020204" pitchFamily="34" charset="0"/>
              <a:buChar char="•"/>
            </a:pPr>
            <a:r>
              <a:rPr lang="nl-NL" sz="1050" dirty="0"/>
              <a:t>vereenvoudiging van toegang tot voorzieningen,</a:t>
            </a:r>
          </a:p>
          <a:p>
            <a:pPr marL="171450" lvl="0" indent="-171450">
              <a:buFont typeface="Arial" panose="020B0604020202020204" pitchFamily="34" charset="0"/>
              <a:buChar char="•"/>
            </a:pPr>
            <a:r>
              <a:rPr lang="nl-NL" sz="1050" dirty="0"/>
              <a:t>hoe kan een duurzaam netwerk ontstaan waarin ervaringsdeskundigheid een plek krijgt, </a:t>
            </a:r>
          </a:p>
          <a:p>
            <a:pPr marL="171450" lvl="0" indent="-171450">
              <a:buFont typeface="Arial" panose="020B0604020202020204" pitchFamily="34" charset="0"/>
              <a:buChar char="•"/>
            </a:pPr>
            <a:r>
              <a:rPr lang="nl-NL" sz="1050" dirty="0"/>
              <a:t>hoe kun je werken aan gelijkwaardigheid.</a:t>
            </a:r>
          </a:p>
          <a:p>
            <a:pPr marL="171450" lvl="0" indent="-171450">
              <a:buFont typeface="Arial" panose="020B0604020202020204" pitchFamily="34" charset="0"/>
              <a:buChar char="•"/>
            </a:pPr>
            <a:endParaRPr lang="nl-NL" sz="1050" dirty="0"/>
          </a:p>
          <a:p>
            <a:r>
              <a:rPr lang="nl-NL" sz="1050" b="1" dirty="0">
                <a:solidFill>
                  <a:schemeClr val="tx2"/>
                </a:solidFill>
              </a:rPr>
              <a:t>… volgens belangenbehartigers: serieus nemen</a:t>
            </a:r>
          </a:p>
          <a:p>
            <a:r>
              <a:rPr lang="nl-NL" sz="1050" dirty="0"/>
              <a:t>Ervaringsdeskundigen vinden het allerbelangrijkste:</a:t>
            </a:r>
          </a:p>
          <a:p>
            <a:pPr marL="171450" indent="-171450">
              <a:buFont typeface="Arial" panose="020B0604020202020204" pitchFamily="34" charset="0"/>
              <a:buChar char="•"/>
            </a:pPr>
            <a:r>
              <a:rPr lang="nl-NL" sz="1050" dirty="0"/>
              <a:t>Mantelzorgers moeten vooral serieus genomen worden in hun vragen. Soms is er meer hulp nodig. Dan moet dit geboden worden om de situatie duurzaam te maken.</a:t>
            </a:r>
          </a:p>
          <a:p>
            <a:pPr marL="171450" indent="-171450">
              <a:buFont typeface="Arial" panose="020B0604020202020204" pitchFamily="34" charset="0"/>
              <a:buChar char="•"/>
            </a:pPr>
            <a:r>
              <a:rPr lang="nl-NL" sz="1050" dirty="0"/>
              <a:t>De hulpverleners moeten integraal kijken: niet alleen naar de cliënt, niet alleen naar de mantelzorger, maar naar de gehele situatie met mensen daarin. </a:t>
            </a:r>
          </a:p>
          <a:p>
            <a:pPr marL="171450" indent="-171450">
              <a:buFont typeface="Arial" panose="020B0604020202020204" pitchFamily="34" charset="0"/>
              <a:buChar char="•"/>
            </a:pPr>
            <a:r>
              <a:rPr lang="nl-NL" sz="1050" dirty="0"/>
              <a:t>Een casemanager kan de mantelzorger ontlasten. </a:t>
            </a:r>
          </a:p>
          <a:p>
            <a:pPr lvl="0"/>
            <a:endParaRPr lang="nl-NL" sz="1050" dirty="0"/>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
        <p:nvSpPr>
          <p:cNvPr id="8" name="Titel 1"/>
          <p:cNvSpPr>
            <a:spLocks noGrp="1"/>
          </p:cNvSpPr>
          <p:nvPr>
            <p:ph type="title"/>
          </p:nvPr>
        </p:nvSpPr>
        <p:spPr>
          <a:xfrm>
            <a:off x="457199" y="465150"/>
            <a:ext cx="8694542" cy="769584"/>
          </a:xfrm>
        </p:spPr>
        <p:txBody>
          <a:bodyPr/>
          <a:lstStyle/>
          <a:p>
            <a:pPr lvl="1"/>
            <a:r>
              <a:rPr lang="nl-NL" sz="1400" dirty="0"/>
              <a:t>DIALOOGSESSIE</a:t>
            </a:r>
            <a:br>
              <a:rPr lang="nl-NL" sz="1400" dirty="0"/>
            </a:br>
            <a:r>
              <a:rPr lang="nl-NL" dirty="0"/>
              <a:t>7.2 DIVERSE PERSPECTIEVEN: GOEDE ZORG IS… (III)</a:t>
            </a:r>
          </a:p>
        </p:txBody>
      </p:sp>
      <p:pic>
        <p:nvPicPr>
          <p:cNvPr id="7" name="Afbeelding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15597" y="1578438"/>
            <a:ext cx="3236144" cy="4052225"/>
          </a:xfrm>
          <a:prstGeom prst="rect">
            <a:avLst/>
          </a:prstGeom>
        </p:spPr>
      </p:pic>
    </p:spTree>
    <p:extLst>
      <p:ext uri="{BB962C8B-B14F-4D97-AF65-F5344CB8AC3E}">
        <p14:creationId xmlns:p14="http://schemas.microsoft.com/office/powerpoint/2010/main" val="39679091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457200" y="1566332"/>
            <a:ext cx="8229600" cy="4005073"/>
          </a:xfrm>
        </p:spPr>
        <p:txBody>
          <a:bodyPr numCol="2" spcCol="540000"/>
          <a:lstStyle/>
          <a:p>
            <a:r>
              <a:rPr lang="nl-NL" sz="1050" b="1" dirty="0">
                <a:solidFill>
                  <a:schemeClr val="tx2"/>
                </a:solidFill>
              </a:rPr>
              <a:t>Verschillen van inzicht wat ‘goede zorg’ is</a:t>
            </a:r>
            <a:endParaRPr lang="nl-NL" sz="1050" dirty="0"/>
          </a:p>
          <a:p>
            <a:r>
              <a:rPr lang="nl-NL" sz="1050" dirty="0"/>
              <a:t>Tijdens de dialoogsessie werd duidelijk dat de hulpverleners verschillen van inzicht in wat ‘goede zorg’ is en hoe ze ‘goede zorg’  kunnen bieden. Sommigen stelden de autonomie van de mantelzorger en anderen diens welzijn centraal. Dat levert een duidelijk spanningsveld op. Zij die autonomie centraal stelden, wilden vooral de mantelzorger de keuze en zeggenschap geven en vonden dat aan haar geuite behoeften voldaan zou moeten worden. Dat voorwaarden vanuit het systeem ontbraken bleef onbesproken, maar duidelijk werd wel dat sommige professionals duidelijke grenzen stelden aan in hoeverre aan wensen voldaan kon worden. Zij die het welzijn voorop stelden wilden een gesprek met de mantelzorger om met haar de situatie te herinterpreteren en onderliggende existentiële thema's bespreken (o.a. angst voor de dood). Nog anderen focusten op de familierelaties en onderlinge verantwoordelijkheden en wilden deze heroverwegen, terwijl er ook mensen waren die stelden dat relaties nu eenmaal zo gegroeid waren.   </a:t>
            </a:r>
          </a:p>
          <a:p>
            <a:endParaRPr lang="nl-NL" sz="1050" dirty="0"/>
          </a:p>
          <a:p>
            <a:r>
              <a:rPr lang="nl-NL" sz="1050" b="1" dirty="0">
                <a:solidFill>
                  <a:schemeClr val="tx2"/>
                </a:solidFill>
              </a:rPr>
              <a:t>Plek der Moeite</a:t>
            </a:r>
            <a:endParaRPr lang="nl-NL" sz="1050" dirty="0"/>
          </a:p>
          <a:p>
            <a:r>
              <a:rPr lang="nl-NL" sz="1050" dirty="0"/>
              <a:t>Om de dialoog over ‘goede zorg’ verder te helpen kan het begrip ‘Plek der Moeite’ (</a:t>
            </a:r>
            <a:r>
              <a:rPr lang="nl-NL" sz="1050" dirty="0" err="1"/>
              <a:t>Wierdsma</a:t>
            </a:r>
            <a:r>
              <a:rPr lang="nl-NL" sz="1050" dirty="0"/>
              <a:t>, 1999) helpen. De Plek der moeite is een begrip om de weerbarstigheid van collectieve en individuele leerprocessen te duiden. Reflectie is voor alle betrokkenen in een veranderproces de </a:t>
            </a:r>
            <a:r>
              <a:rPr lang="nl-NL" sz="1050" i="1" dirty="0"/>
              <a:t>moeite waard</a:t>
            </a:r>
            <a:r>
              <a:rPr lang="nl-NL" sz="1050" dirty="0"/>
              <a:t> én </a:t>
            </a:r>
            <a:r>
              <a:rPr lang="nl-NL" sz="1050" i="1" dirty="0"/>
              <a:t>vraagt moeite </a:t>
            </a:r>
            <a:r>
              <a:rPr lang="nl-NL" sz="1050" dirty="0"/>
              <a:t>(</a:t>
            </a:r>
            <a:r>
              <a:rPr lang="nl-NL" sz="1050" dirty="0" err="1"/>
              <a:t>Wierdsma</a:t>
            </a:r>
            <a:r>
              <a:rPr lang="nl-NL" sz="1050" dirty="0"/>
              <a:t>, 2012). De 'plek der moeite'  geeft een spanningsveld aan tussen situaties waar mensen op de grenzen van hun oplossingsvermogen stuiten, waar taal vaak tekort schiet (</a:t>
            </a:r>
            <a:r>
              <a:rPr lang="nl-NL" sz="1050" dirty="0" err="1"/>
              <a:t>Kunneman</a:t>
            </a:r>
            <a:r>
              <a:rPr lang="nl-NL" sz="1050" dirty="0"/>
              <a:t>, 2009). Het vraagt om reflectie op het bestaande en erkenning dat het bestaande gezien de realiteit niet meer functioneel of gewenst is (</a:t>
            </a:r>
            <a:r>
              <a:rPr lang="nl-NL" sz="1050" dirty="0" err="1"/>
              <a:t>Wierdsma</a:t>
            </a:r>
            <a:r>
              <a:rPr lang="nl-NL" sz="1050" dirty="0"/>
              <a:t>, 2012). </a:t>
            </a:r>
          </a:p>
          <a:p>
            <a:r>
              <a:rPr lang="nl-NL" sz="1050" dirty="0"/>
              <a:t> </a:t>
            </a:r>
          </a:p>
          <a:p>
            <a:r>
              <a:rPr lang="nl-NL" sz="1050" b="1" dirty="0" err="1">
                <a:solidFill>
                  <a:schemeClr val="tx2"/>
                </a:solidFill>
              </a:rPr>
              <a:t>Facilitatie</a:t>
            </a:r>
            <a:r>
              <a:rPr lang="nl-NL" sz="1050" b="1" dirty="0">
                <a:solidFill>
                  <a:schemeClr val="tx2"/>
                </a:solidFill>
              </a:rPr>
              <a:t> betreding Plek der Moeite</a:t>
            </a:r>
            <a:endParaRPr lang="nl-NL" sz="1050" dirty="0"/>
          </a:p>
          <a:p>
            <a:r>
              <a:rPr lang="nl-NL" sz="1050" dirty="0"/>
              <a:t>Om de hulpverleners en gemeenteambtenaren de Plek der Moeite te laten betreden, kreeg de stem de mantelzorger (de Ander), die normaliter beperkt bijdraagt in discussies een prominente plek. Dit bracht een complexte relationele dynamiek op. Leerpunten voor volgende dialoogbijeenkomsten rondom dit thema:</a:t>
            </a:r>
          </a:p>
          <a:p>
            <a:pPr marL="171450" indent="-171450">
              <a:buFont typeface="Arial"/>
              <a:buChar char="•"/>
            </a:pPr>
            <a:r>
              <a:rPr lang="nl-NL" sz="1050" dirty="0"/>
              <a:t>kleine (veilige) groepen deelnemers (&lt;10 deelnemers)</a:t>
            </a:r>
          </a:p>
          <a:p>
            <a:pPr marL="171450" indent="-171450">
              <a:buFont typeface="Arial"/>
              <a:buChar char="•"/>
            </a:pPr>
            <a:r>
              <a:rPr lang="nl-NL" sz="1050" dirty="0"/>
              <a:t>twee </a:t>
            </a:r>
            <a:r>
              <a:rPr lang="nl-NL" sz="1050" dirty="0" err="1"/>
              <a:t>facilitatoren</a:t>
            </a:r>
            <a:r>
              <a:rPr lang="nl-NL" sz="1050" dirty="0"/>
              <a:t> (zie ook </a:t>
            </a:r>
            <a:r>
              <a:rPr lang="nl-NL" sz="1050" dirty="0" err="1"/>
              <a:t>Wierdsma</a:t>
            </a:r>
            <a:r>
              <a:rPr lang="nl-NL" sz="1050" dirty="0"/>
              <a:t>, 2015)</a:t>
            </a:r>
          </a:p>
          <a:p>
            <a:pPr marL="171450" indent="-171450">
              <a:buFont typeface="Arial"/>
              <a:buChar char="•"/>
            </a:pPr>
            <a:r>
              <a:rPr lang="nl-NL" sz="1050" dirty="0"/>
              <a:t>meer tijd, eventueel over meerdere sessies verdeeld (&gt;2 uur)</a:t>
            </a:r>
          </a:p>
          <a:p>
            <a:pPr marL="171450" indent="-171450">
              <a:buFont typeface="Arial"/>
              <a:buChar char="•"/>
            </a:pPr>
            <a:r>
              <a:rPr lang="nl-NL" sz="1050" dirty="0"/>
              <a:t>adequate voorbereiding deelnemers:  iedereen kent globaal het programma, doel en de ‘aanwezigen’  van de sessie.</a:t>
            </a:r>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
        <p:nvSpPr>
          <p:cNvPr id="8" name="Titel 1"/>
          <p:cNvSpPr>
            <a:spLocks noGrp="1"/>
          </p:cNvSpPr>
          <p:nvPr>
            <p:ph type="title"/>
          </p:nvPr>
        </p:nvSpPr>
        <p:spPr>
          <a:xfrm>
            <a:off x="457199" y="465150"/>
            <a:ext cx="8598877" cy="769584"/>
          </a:xfrm>
        </p:spPr>
        <p:txBody>
          <a:bodyPr/>
          <a:lstStyle/>
          <a:p>
            <a:pPr lvl="1"/>
            <a:r>
              <a:rPr lang="nl-NL" sz="1400" dirty="0"/>
              <a:t>DIALOOGSESSIE</a:t>
            </a:r>
            <a:br>
              <a:rPr lang="nl-NL" sz="1400" dirty="0"/>
            </a:br>
            <a:r>
              <a:rPr lang="nl-NL" dirty="0"/>
              <a:t>7.3 REFLECTIE ACADEMICI OP SESSIE</a:t>
            </a:r>
          </a:p>
        </p:txBody>
      </p:sp>
    </p:spTree>
    <p:extLst>
      <p:ext uri="{BB962C8B-B14F-4D97-AF65-F5344CB8AC3E}">
        <p14:creationId xmlns:p14="http://schemas.microsoft.com/office/powerpoint/2010/main" val="1858895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dirty="0"/>
              <a:t>1. AANLEIDING EN ACHTERGROND (I)</a:t>
            </a:r>
          </a:p>
        </p:txBody>
      </p:sp>
      <p:sp>
        <p:nvSpPr>
          <p:cNvPr id="3" name="Subtitel 2"/>
          <p:cNvSpPr>
            <a:spLocks noGrp="1"/>
          </p:cNvSpPr>
          <p:nvPr>
            <p:ph type="subTitle" idx="1"/>
          </p:nvPr>
        </p:nvSpPr>
        <p:spPr>
          <a:xfrm>
            <a:off x="457200" y="1343025"/>
            <a:ext cx="8229600" cy="4490616"/>
          </a:xfrm>
        </p:spPr>
        <p:txBody>
          <a:bodyPr spcCol="540000"/>
          <a:lstStyle/>
          <a:p>
            <a:pPr>
              <a:defRPr/>
            </a:pPr>
            <a:r>
              <a:rPr lang="nl-NL" sz="1050" b="1" dirty="0">
                <a:solidFill>
                  <a:schemeClr val="tx2"/>
                </a:solidFill>
              </a:rPr>
              <a:t>Participatiesamenleving</a:t>
            </a:r>
            <a:br>
              <a:rPr lang="nl-NL" sz="1050" dirty="0"/>
            </a:br>
            <a:r>
              <a:rPr lang="nl-NL" sz="1050" dirty="0"/>
              <a:t>Per 1 januari 2015 is de zorg en ondersteuning veranderd voor cliënten en hun mantelzorgers in Amsterdam. Aanleiding is dat zorg en ondersteuning in Nederland te duur geworden is. Dit economische motief leidt tot een verandering in aanpak: meer wijkgerichte zorg, meer eigen verantwoordelijkheid van cliënten en een grotere inzet van informele zorg. Informele zorg bestaat uit twee onderdelen: ‘mantelzorg’ en ‘vrijwilligerszorg’. </a:t>
            </a:r>
          </a:p>
          <a:p>
            <a:pPr>
              <a:defRPr/>
            </a:pPr>
            <a:endParaRPr lang="nl-NL" sz="1050" dirty="0"/>
          </a:p>
          <a:p>
            <a:pPr>
              <a:defRPr/>
            </a:pPr>
            <a:r>
              <a:rPr lang="nl-NL" sz="1050" dirty="0"/>
              <a:t>Naast een verandering in aanpak is er een veranderd financieringsmodel. Cliënten en daarmee ook hun mantelzorgers krijgen te maken met drie wetten die de zorg financieren: de Wet Langdurige Zorg (</a:t>
            </a:r>
            <a:r>
              <a:rPr lang="nl-NL" sz="1050" dirty="0" err="1"/>
              <a:t>Wlz</a:t>
            </a:r>
            <a:r>
              <a:rPr lang="nl-NL" sz="1050" dirty="0"/>
              <a:t>) gefinancierd, Wet Maatschappelijke Ondersteuning (</a:t>
            </a:r>
            <a:r>
              <a:rPr lang="nl-NL" sz="1050" dirty="0" err="1"/>
              <a:t>Wmo</a:t>
            </a:r>
            <a:r>
              <a:rPr lang="nl-NL" sz="1050" dirty="0"/>
              <a:t>) en de Zorgverkeringswet (</a:t>
            </a:r>
            <a:r>
              <a:rPr lang="nl-NL" sz="1050" dirty="0" err="1"/>
              <a:t>Zvw</a:t>
            </a:r>
            <a:r>
              <a:rPr lang="nl-NL" sz="1050" dirty="0"/>
              <a:t>). Dit betekent dat gemeenten en zorgverzekeraars in Amsterdam samenwerken om de zorg te faciliteren.</a:t>
            </a:r>
          </a:p>
          <a:p>
            <a:pPr>
              <a:defRPr/>
            </a:pPr>
            <a:endParaRPr lang="nl-NL" sz="1050" dirty="0"/>
          </a:p>
          <a:p>
            <a:pPr>
              <a:defRPr/>
            </a:pPr>
            <a:r>
              <a:rPr lang="nl-NL" sz="1050" dirty="0"/>
              <a:t>In Amsterdam zijn 2015 en 2016 als overgangsjaren bestempeld. Veel wijzigingen zijn in de praktijk nog uitgesteld tot 2017.</a:t>
            </a:r>
          </a:p>
          <a:p>
            <a:pPr>
              <a:defRPr/>
            </a:pPr>
            <a:endParaRPr lang="nl-NL" sz="1050" dirty="0"/>
          </a:p>
          <a:p>
            <a:pPr>
              <a:defRPr/>
            </a:pPr>
            <a:endParaRPr lang="nl-NL" sz="1050" dirty="0"/>
          </a:p>
          <a:p>
            <a:pPr>
              <a:defRPr/>
            </a:pPr>
            <a:endParaRPr lang="nl-NL" sz="1050" dirty="0"/>
          </a:p>
          <a:p>
            <a:pPr>
              <a:defRPr/>
            </a:pPr>
            <a:endParaRPr lang="nl-NL" sz="1050" b="1" dirty="0">
              <a:solidFill>
                <a:schemeClr val="tx2"/>
              </a:solidFill>
            </a:endParaRPr>
          </a:p>
          <a:p>
            <a:pPr>
              <a:defRPr/>
            </a:pPr>
            <a:endParaRPr lang="nl-NL" sz="1050" b="1" dirty="0">
              <a:solidFill>
                <a:schemeClr val="tx2"/>
              </a:solidFill>
            </a:endParaRPr>
          </a:p>
          <a:p>
            <a:pPr>
              <a:defRPr/>
            </a:pPr>
            <a:endParaRPr lang="nl-NL" sz="1050" b="1" dirty="0">
              <a:solidFill>
                <a:schemeClr val="tx2"/>
              </a:solidFill>
            </a:endParaRPr>
          </a:p>
          <a:p>
            <a:pPr>
              <a:defRPr/>
            </a:pPr>
            <a:r>
              <a:rPr lang="nl-NL" sz="1050" b="1" dirty="0">
                <a:solidFill>
                  <a:schemeClr val="tx2"/>
                </a:solidFill>
              </a:rPr>
              <a:t>Inzicht in ervaringen van mantelzorgers</a:t>
            </a:r>
          </a:p>
          <a:p>
            <a:pPr>
              <a:defRPr/>
            </a:pPr>
            <a:r>
              <a:rPr lang="nl-NL" sz="1050" dirty="0"/>
              <a:t>De gemeente wil graag monitoring vanuit het perspectief van de mantelzorgers: wat zijn hun ervaringen met de transitie en nieuwe aanpak van wijkzorg in Amsterdam? Begrip van de ervaringen van mantelzorgers in de praktijk, kan en moet de kwaliteit van zorg en ondersteuning in de wijk verhogen. </a:t>
            </a:r>
          </a:p>
          <a:p>
            <a:pPr>
              <a:defRPr/>
            </a:pPr>
            <a:endParaRPr lang="nl-NL" sz="1050" dirty="0"/>
          </a:p>
          <a:p>
            <a:r>
              <a:rPr lang="nl-NL" sz="1050" dirty="0"/>
              <a:t>Dit rapport, in opdracht van de gemeente Amsterdam, beschrijft de bevindingen van een onderzoek, dat is uitgevoerd samen met mantelzorgers. Het zijn de ervaringen van mantelzorgers in de wijk, de visie van ervaringsdeskundigen op deze ervaringen, aangevuld met wetenschappelijke kennis. Dit leidt idealiter tot dialoog over hoe zorg (in de brede zin van het woord) beter kan.</a:t>
            </a:r>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Tree>
    <p:extLst>
      <p:ext uri="{BB962C8B-B14F-4D97-AF65-F5344CB8AC3E}">
        <p14:creationId xmlns:p14="http://schemas.microsoft.com/office/powerpoint/2010/main" val="7888212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9144000" cy="5952472"/>
          </a:xfrm>
          <a:prstGeom prst="rect">
            <a:avLst/>
          </a:prstGeom>
        </p:spPr>
      </p:pic>
      <p:sp>
        <p:nvSpPr>
          <p:cNvPr id="3" name="Tijdelijke aanduiding voor tekst 2"/>
          <p:cNvSpPr>
            <a:spLocks noGrp="1"/>
          </p:cNvSpPr>
          <p:nvPr>
            <p:ph type="body" sz="quarter" idx="11"/>
          </p:nvPr>
        </p:nvSpPr>
        <p:spPr>
          <a:xfrm>
            <a:off x="1335743" y="4271375"/>
            <a:ext cx="7207007" cy="938629"/>
          </a:xfrm>
        </p:spPr>
        <p:txBody>
          <a:bodyPr/>
          <a:lstStyle/>
          <a:p>
            <a:endParaRPr lang="nl-NL" sz="2600" b="1" i="0" dirty="0">
              <a:latin typeface="Arail"/>
            </a:endParaRPr>
          </a:p>
          <a:p>
            <a:pPr algn="ctr"/>
            <a:r>
              <a:rPr lang="nl-NL" sz="2600" b="1" i="0" dirty="0">
                <a:latin typeface="Arail"/>
              </a:rPr>
              <a:t>8. CONCLUSIES EN AANBEVELINGEN</a:t>
            </a:r>
            <a:endParaRPr lang="nl-NL" sz="2600" i="0" dirty="0">
              <a:latin typeface="Arail"/>
            </a:endParaRPr>
          </a:p>
        </p:txBody>
      </p:sp>
    </p:spTree>
    <p:extLst>
      <p:ext uri="{BB962C8B-B14F-4D97-AF65-F5344CB8AC3E}">
        <p14:creationId xmlns:p14="http://schemas.microsoft.com/office/powerpoint/2010/main" val="35530775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dirty="0"/>
              <a:t>8.1 Conclusies (I)</a:t>
            </a:r>
          </a:p>
        </p:txBody>
      </p:sp>
      <p:sp>
        <p:nvSpPr>
          <p:cNvPr id="16387"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
        <p:nvSpPr>
          <p:cNvPr id="7" name="Subtitel 2"/>
          <p:cNvSpPr>
            <a:spLocks noGrp="1"/>
          </p:cNvSpPr>
          <p:nvPr>
            <p:ph type="subTitle" idx="1"/>
          </p:nvPr>
        </p:nvSpPr>
        <p:spPr>
          <a:xfrm>
            <a:off x="444674" y="1215603"/>
            <a:ext cx="8229600" cy="4639403"/>
          </a:xfrm>
        </p:spPr>
        <p:txBody>
          <a:bodyPr numCol="2">
            <a:normAutofit/>
          </a:bodyPr>
          <a:lstStyle/>
          <a:p>
            <a:r>
              <a:rPr lang="nl-NL" sz="1050" b="1" dirty="0">
                <a:solidFill>
                  <a:schemeClr val="tx2"/>
                </a:solidFill>
              </a:rPr>
              <a:t>Diverse groep krachtige personen</a:t>
            </a:r>
          </a:p>
          <a:p>
            <a:pPr lvl="0"/>
            <a:r>
              <a:rPr lang="nl-NL" sz="1050" dirty="0"/>
              <a:t>Dé mantelzorger bestaat niet. Iedere mantelzorger is anders, wat invloed heeft op de mate van belasting van de mantelzorger en de behoefte aan ondersteuning. Mantelzorgers zijn krachtige personen, ondanks soms hun eigen ‘sores’ en lichamelijke (</a:t>
            </a:r>
            <a:r>
              <a:rPr lang="nl-NL" sz="1050" dirty="0" err="1"/>
              <a:t>ouderdoms</a:t>
            </a:r>
            <a:r>
              <a:rPr lang="nl-NL" sz="1050" dirty="0"/>
              <a:t>)klachten. Zij zorgen, organiseren en realiseren veel rondom hun naaste (cliënt), ieder op de eigen manier en naar eigen kunnen. Liefde van de mantelzorger voor de naaste en zingeving zijn belangrijke beweegredenen om mantelzorg te bieden.</a:t>
            </a:r>
          </a:p>
          <a:p>
            <a:pPr lvl="0"/>
            <a:endParaRPr lang="nl-NL" sz="1050" dirty="0"/>
          </a:p>
          <a:p>
            <a:r>
              <a:rPr lang="nl-NL" sz="1050" b="1" dirty="0">
                <a:solidFill>
                  <a:schemeClr val="tx2"/>
                </a:solidFill>
              </a:rPr>
              <a:t>Onrust, maar in praktijk beperkte veranderingen</a:t>
            </a:r>
          </a:p>
          <a:p>
            <a:pPr lvl="0"/>
            <a:r>
              <a:rPr lang="nl-NL" sz="1050" dirty="0"/>
              <a:t>Er heerst onrust onder mantelzorgers over het transitiebeleid. In de praktijk ervaren mantelzorgers echter nog weinig van de wijziging in beleid (meer beroep op eigen kracht of netwerk). Wel heeft een deel te maken met afbouw van huishoudelijk hulp en begeleiding voor verstandelijk beperkte naasten. Ook heeft de verandering van eigen bijdragen op sommige mantelzorgers effect. Het feit dat mantelzorgers nog beperkt veranderingen ervaren is een logisch gevolg van het feit dat 2015 een overgangsjaar is in Amsterdam.</a:t>
            </a:r>
          </a:p>
          <a:p>
            <a:pPr lvl="0"/>
            <a:endParaRPr lang="nl-NL" sz="1050" b="1" dirty="0">
              <a:solidFill>
                <a:schemeClr val="tx2"/>
              </a:solidFill>
            </a:endParaRPr>
          </a:p>
          <a:p>
            <a:pPr lvl="0"/>
            <a:endParaRPr lang="nl-NL" sz="1050" b="1" dirty="0">
              <a:solidFill>
                <a:schemeClr val="tx2"/>
              </a:solidFill>
            </a:endParaRPr>
          </a:p>
          <a:p>
            <a:pPr lvl="0"/>
            <a:endParaRPr lang="nl-NL" sz="1050" b="1" dirty="0">
              <a:solidFill>
                <a:schemeClr val="tx2"/>
              </a:solidFill>
            </a:endParaRPr>
          </a:p>
          <a:p>
            <a:pPr lvl="0"/>
            <a:endParaRPr lang="nl-NL" sz="1050" b="1" dirty="0">
              <a:solidFill>
                <a:schemeClr val="tx2"/>
              </a:solidFill>
            </a:endParaRPr>
          </a:p>
          <a:p>
            <a:pPr lvl="0"/>
            <a:endParaRPr lang="nl-NL" sz="1050" b="1" dirty="0">
              <a:solidFill>
                <a:schemeClr val="tx2"/>
              </a:solidFill>
            </a:endParaRPr>
          </a:p>
          <a:p>
            <a:endParaRPr lang="nl-NL" sz="1050" b="1" dirty="0">
              <a:solidFill>
                <a:schemeClr val="tx2"/>
              </a:solidFill>
            </a:endParaRPr>
          </a:p>
          <a:p>
            <a:endParaRPr lang="nl-NL" sz="1050" b="1" dirty="0">
              <a:solidFill>
                <a:schemeClr val="tx2"/>
              </a:solidFill>
            </a:endParaRPr>
          </a:p>
          <a:p>
            <a:r>
              <a:rPr lang="nl-NL" sz="1050" b="1" dirty="0">
                <a:solidFill>
                  <a:schemeClr val="tx2"/>
                </a:solidFill>
              </a:rPr>
              <a:t>Doen</a:t>
            </a:r>
            <a:r>
              <a:rPr lang="nl-NL" sz="800" b="1" dirty="0">
                <a:solidFill>
                  <a:schemeClr val="tx2"/>
                </a:solidFill>
              </a:rPr>
              <a:t> </a:t>
            </a:r>
            <a:r>
              <a:rPr lang="nl-NL" sz="1050" b="1" dirty="0">
                <a:solidFill>
                  <a:schemeClr val="tx2"/>
                </a:solidFill>
              </a:rPr>
              <a:t>alles al wat reëel is</a:t>
            </a:r>
          </a:p>
          <a:p>
            <a:r>
              <a:rPr lang="nl-NL" sz="1050" dirty="0"/>
              <a:t>De boodschap over het nieuwe zorgstelsel komt over op mantelzorgers als: “</a:t>
            </a:r>
            <a:r>
              <a:rPr lang="nl-NL" sz="1050" i="1" dirty="0"/>
              <a:t>mantelzorgers moeten meer gaan doen</a:t>
            </a:r>
            <a:r>
              <a:rPr lang="nl-NL" sz="1050" dirty="0"/>
              <a:t>”. Deze boodschap creëert onrust. Mantelzorgers vinden het onterecht dat er minder professionele zorg gaat worden/wordt verleend. Zij ervaren dat ze al alles doen wat in hun vermogen ligt en wat voor hen reëel is. Bij veel mantelzorgers is er altijd al gekeken naar wat gebruikelijke zorg is en wat extra. Eigen activiteiten, “</a:t>
            </a:r>
            <a:r>
              <a:rPr lang="nl-NL" sz="1050" i="1" dirty="0"/>
              <a:t>een eigen leven”</a:t>
            </a:r>
            <a:r>
              <a:rPr lang="nl-NL" sz="1050" dirty="0"/>
              <a:t>, zal bij meer mantelzorg moeten verrichten onder druk komen te staan. Mantelzorgers onderschrijven overigens veelal het beleid van “</a:t>
            </a:r>
            <a:r>
              <a:rPr lang="nl-NL" sz="1050" i="1" dirty="0"/>
              <a:t>zo lang mogelijk thuis blijven wonen</a:t>
            </a:r>
            <a:r>
              <a:rPr lang="nl-NL" sz="1050" dirty="0"/>
              <a:t>”. Het sluit aan bij hun eigen wens om de naaste zo lang mogelijk in de vertrouwde omgeving te kunnen laten.</a:t>
            </a:r>
          </a:p>
          <a:p>
            <a:endParaRPr lang="nl-NL" sz="1050" dirty="0"/>
          </a:p>
          <a:p>
            <a:r>
              <a:rPr lang="nl-NL" sz="1050" b="1" dirty="0">
                <a:solidFill>
                  <a:schemeClr val="tx2"/>
                </a:solidFill>
              </a:rPr>
              <a:t>Wat als mantelzorg stopt…</a:t>
            </a:r>
          </a:p>
          <a:p>
            <a:r>
              <a:rPr lang="nl-NL" sz="1050" dirty="0"/>
              <a:t>Als de zorg voor de cliënt stopt (door overlijden of opname in een instelling), dan houdt de financiering van zorg en ondersteuning op. Dit betekent dat de mantelzorger vanaf dat moment niet meer een beroep kan doen op de vertrouwde hulpverlener, waar ze (soms jarenlang) mee hebben gewerkt. Ook krijgen zij geen vanzelfsprekende hulp bij de spirituele en psychosociale behoeften, bijvoorbeeld zingeving, terugkeer op het werk of (weder) opbouw van een vriendenkring.</a:t>
            </a:r>
          </a:p>
          <a:p>
            <a:endParaRPr lang="nl-NL" sz="1050" dirty="0"/>
          </a:p>
          <a:p>
            <a:endParaRPr lang="nl-NL" sz="1050" dirty="0"/>
          </a:p>
        </p:txBody>
      </p:sp>
    </p:spTree>
    <p:extLst>
      <p:ext uri="{BB962C8B-B14F-4D97-AF65-F5344CB8AC3E}">
        <p14:creationId xmlns:p14="http://schemas.microsoft.com/office/powerpoint/2010/main" val="35367246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444674" y="3094948"/>
            <a:ext cx="8229600" cy="2692632"/>
          </a:xfrm>
          <a:prstGeom prst="rect">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dirty="0"/>
              <a:t>8.1 Conclusies (II)</a:t>
            </a:r>
          </a:p>
        </p:txBody>
      </p:sp>
      <p:sp>
        <p:nvSpPr>
          <p:cNvPr id="7" name="Subtitel 2"/>
          <p:cNvSpPr>
            <a:spLocks noGrp="1"/>
          </p:cNvSpPr>
          <p:nvPr>
            <p:ph type="subTitle" idx="1"/>
          </p:nvPr>
        </p:nvSpPr>
        <p:spPr>
          <a:xfrm>
            <a:off x="444674" y="1215604"/>
            <a:ext cx="8229600" cy="4571976"/>
          </a:xfrm>
        </p:spPr>
        <p:txBody>
          <a:bodyPr numCol="2">
            <a:normAutofit/>
          </a:bodyPr>
          <a:lstStyle/>
          <a:p>
            <a:pPr lvl="0"/>
            <a:r>
              <a:rPr lang="nl-NL" sz="1050" b="1" dirty="0">
                <a:solidFill>
                  <a:schemeClr val="tx2"/>
                </a:solidFill>
              </a:rPr>
              <a:t>‘Zorgen voor’, ‘zorgen dat’ en ‘zorgen om’</a:t>
            </a:r>
          </a:p>
          <a:p>
            <a:pPr lvl="0"/>
            <a:r>
              <a:rPr lang="nl-NL" sz="1050" dirty="0"/>
              <a:t>Mantelzorgers leveren drie soorten mantelzorg: ‘zorgen voor’ (fysieke of emotionele hulp aan de naaste), ‘zorgen dat’ (coördineren van zorg, begeleiding of ondersteuning) en ‘zorgen om’ (aandacht voor het welzijn van de naaste). De mantelzorger heeft behoefte aan ondersteuning bij al deze taken. Mantelzorgers vinden vaak de taken van ‘zorgen dat’ het meest intensief, omdat deze bovenop de andere taken komen. De mantelzorgers hebben het gevoel dat ‘zorgen om’ niet voldoende onderkend wordt door hulpverleners.</a:t>
            </a:r>
          </a:p>
          <a:p>
            <a:endParaRPr lang="nl-NL" sz="1050" dirty="0"/>
          </a:p>
          <a:p>
            <a:pPr marL="349250" indent="-171450"/>
            <a:r>
              <a:rPr lang="nl-NL" sz="1050" b="1" dirty="0">
                <a:solidFill>
                  <a:schemeClr val="tx2"/>
                </a:solidFill>
              </a:rPr>
              <a:t>‘Zorgen voor’</a:t>
            </a:r>
          </a:p>
          <a:p>
            <a:pPr marL="349250" indent="-171450"/>
            <a:r>
              <a:rPr lang="nl-NL" sz="1050" dirty="0"/>
              <a:t>Mantelzorgers wensen ondersteuning rondom ‘</a:t>
            </a:r>
            <a:r>
              <a:rPr lang="nl-NL" sz="1050" i="1" dirty="0"/>
              <a:t>zorgen voor</a:t>
            </a:r>
            <a:r>
              <a:rPr lang="nl-NL" sz="1050" dirty="0"/>
              <a:t>’, de fysieke en emotionele hulp aan de naaste.</a:t>
            </a:r>
          </a:p>
          <a:p>
            <a:pPr marL="349250" lvl="1" indent="-171450" algn="l">
              <a:lnSpc>
                <a:spcPts val="1400"/>
              </a:lnSpc>
              <a:spcBef>
                <a:spcPts val="0"/>
              </a:spcBef>
              <a:buFont typeface="Arial"/>
              <a:buChar char="•"/>
              <a:tabLst>
                <a:tab pos="269875" algn="l"/>
                <a:tab pos="444500" algn="l"/>
                <a:tab pos="2239963" algn="l"/>
              </a:tabLst>
            </a:pPr>
            <a:r>
              <a:rPr lang="nl-NL" sz="1050" u="sng" dirty="0">
                <a:solidFill>
                  <a:srgbClr val="666666"/>
                </a:solidFill>
                <a:cs typeface="ヒラギノ角ゴ Pro W3" charset="0"/>
              </a:rPr>
              <a:t>Voldoende zorg en begeleiding </a:t>
            </a:r>
            <a:r>
              <a:rPr lang="nl-NL" sz="1050" dirty="0">
                <a:solidFill>
                  <a:srgbClr val="666666"/>
                </a:solidFill>
                <a:cs typeface="ヒラギノ角ゴ Pro W3" charset="0"/>
              </a:rPr>
              <a:t>voor de cliënt (zoals hulp in de huishouding, verzorging en verpleging, maatschappelijke dienstverlening, etc.) en voldoende ondersteuning voor de mantelzorger, zodat de mantelzorger actief (en gezond blijft en) kan blijven participeren.</a:t>
            </a:r>
          </a:p>
          <a:p>
            <a:pPr marL="349250" indent="-171450">
              <a:buFont typeface="Arial"/>
              <a:buChar char="•"/>
              <a:tabLst>
                <a:tab pos="269875" algn="l"/>
                <a:tab pos="444500" algn="l"/>
                <a:tab pos="2239963" algn="l"/>
              </a:tabLst>
            </a:pPr>
            <a:r>
              <a:rPr lang="nl-NL" sz="1050" u="sng" dirty="0"/>
              <a:t>Advies, begeleiding en doorverwijzing </a:t>
            </a:r>
            <a:r>
              <a:rPr lang="nl-NL" sz="1050" dirty="0"/>
              <a:t>naar deskundigen op het gebied van hulpmiddelen, aanpassingen in huis en technologie voor een goede thuisbasis.</a:t>
            </a:r>
          </a:p>
          <a:p>
            <a:pPr marL="349250" indent="-171450">
              <a:buFont typeface="Arial"/>
              <a:buChar char="•"/>
              <a:tabLst>
                <a:tab pos="269875" algn="l"/>
                <a:tab pos="444500" algn="l"/>
                <a:tab pos="2239963" algn="l"/>
              </a:tabLst>
            </a:pPr>
            <a:r>
              <a:rPr lang="nl-NL" sz="1050" u="sng" dirty="0"/>
              <a:t>Voldoende en passende ondersteuning </a:t>
            </a:r>
            <a:r>
              <a:rPr lang="nl-NL" sz="1050" dirty="0"/>
              <a:t>in de wijk voor cliënt, zoals dagbesteding, respijt, en deskundige en flexibel in te zetten vrijwilligers.</a:t>
            </a:r>
          </a:p>
          <a:p>
            <a:pPr>
              <a:tabLst>
                <a:tab pos="269875" algn="l"/>
                <a:tab pos="444500" algn="l"/>
                <a:tab pos="2239963" algn="l"/>
              </a:tabLst>
            </a:pPr>
            <a:endParaRPr lang="nl-NL" sz="1050" dirty="0"/>
          </a:p>
          <a:p>
            <a:pPr>
              <a:tabLst>
                <a:tab pos="269875" algn="l"/>
                <a:tab pos="444500" algn="l"/>
                <a:tab pos="2239963" algn="l"/>
              </a:tabLst>
            </a:pPr>
            <a:endParaRPr lang="nl-NL" sz="1050" dirty="0"/>
          </a:p>
          <a:p>
            <a:pPr>
              <a:tabLst>
                <a:tab pos="269875" algn="l"/>
                <a:tab pos="444500" algn="l"/>
                <a:tab pos="2239963" algn="l"/>
              </a:tabLst>
            </a:pPr>
            <a:endParaRPr lang="nl-NL" sz="1050" dirty="0"/>
          </a:p>
          <a:p>
            <a:pPr>
              <a:tabLst>
                <a:tab pos="269875" algn="l"/>
                <a:tab pos="444500" algn="l"/>
                <a:tab pos="2239963" algn="l"/>
              </a:tabLst>
            </a:pPr>
            <a:endParaRPr lang="nl-NL" sz="1050" dirty="0"/>
          </a:p>
          <a:p>
            <a:pPr>
              <a:tabLst>
                <a:tab pos="269875" algn="l"/>
                <a:tab pos="444500" algn="l"/>
                <a:tab pos="2239963" algn="l"/>
              </a:tabLst>
            </a:pPr>
            <a:endParaRPr lang="nl-NL" sz="1050" dirty="0"/>
          </a:p>
          <a:p>
            <a:pPr>
              <a:tabLst>
                <a:tab pos="269875" algn="l"/>
                <a:tab pos="444500" algn="l"/>
                <a:tab pos="2239963" algn="l"/>
              </a:tabLst>
            </a:pPr>
            <a:endParaRPr lang="nl-NL" sz="1050" dirty="0"/>
          </a:p>
          <a:p>
            <a:pPr>
              <a:tabLst>
                <a:tab pos="269875" algn="l"/>
                <a:tab pos="444500" algn="l"/>
                <a:tab pos="2239963" algn="l"/>
              </a:tabLst>
            </a:pPr>
            <a:endParaRPr lang="nl-NL" sz="1050" dirty="0"/>
          </a:p>
          <a:p>
            <a:pPr>
              <a:tabLst>
                <a:tab pos="269875" algn="l"/>
                <a:tab pos="444500" algn="l"/>
                <a:tab pos="2239963" algn="l"/>
              </a:tabLst>
            </a:pPr>
            <a:endParaRPr lang="nl-NL" sz="1050" dirty="0"/>
          </a:p>
          <a:p>
            <a:pPr>
              <a:tabLst>
                <a:tab pos="269875" algn="l"/>
                <a:tab pos="444500" algn="l"/>
                <a:tab pos="2239963" algn="l"/>
              </a:tabLst>
            </a:pPr>
            <a:endParaRPr lang="nl-NL" sz="1050" dirty="0"/>
          </a:p>
          <a:p>
            <a:pPr>
              <a:tabLst>
                <a:tab pos="269875" algn="l"/>
                <a:tab pos="444500" algn="l"/>
                <a:tab pos="2239963" algn="l"/>
              </a:tabLst>
            </a:pPr>
            <a:endParaRPr lang="nl-NL" sz="1050" dirty="0"/>
          </a:p>
          <a:p>
            <a:pPr>
              <a:tabLst>
                <a:tab pos="269875" algn="l"/>
                <a:tab pos="444500" algn="l"/>
                <a:tab pos="2239963" algn="l"/>
              </a:tabLst>
            </a:pPr>
            <a:endParaRPr lang="nl-NL" sz="1050" dirty="0"/>
          </a:p>
          <a:p>
            <a:pPr>
              <a:tabLst>
                <a:tab pos="269875" algn="l"/>
                <a:tab pos="444500" algn="l"/>
                <a:tab pos="2239963" algn="l"/>
              </a:tabLst>
            </a:pPr>
            <a:r>
              <a:rPr lang="nl-NL" sz="1050" b="1" dirty="0">
                <a:solidFill>
                  <a:schemeClr val="tx2"/>
                </a:solidFill>
              </a:rPr>
              <a:t>‘Zorgen dat’</a:t>
            </a:r>
          </a:p>
          <a:p>
            <a:pPr>
              <a:tabLst>
                <a:tab pos="269875" algn="l"/>
                <a:tab pos="444500" algn="l"/>
                <a:tab pos="2239963" algn="l"/>
              </a:tabLst>
            </a:pPr>
            <a:r>
              <a:rPr lang="nl-NL" sz="1050" dirty="0"/>
              <a:t>Ondersteuning bij de taken rondom ‘</a:t>
            </a:r>
            <a:r>
              <a:rPr lang="nl-NL" sz="1050" i="1" dirty="0"/>
              <a:t>zorgen dat</a:t>
            </a:r>
            <a:r>
              <a:rPr lang="nl-NL" sz="1050" dirty="0"/>
              <a:t>’:</a:t>
            </a:r>
          </a:p>
          <a:p>
            <a:pPr marL="171450" indent="-171450">
              <a:buFont typeface="Arial"/>
              <a:buChar char="•"/>
              <a:tabLst>
                <a:tab pos="269875" algn="l"/>
                <a:tab pos="444500" algn="l"/>
                <a:tab pos="2239963" algn="l"/>
              </a:tabLst>
            </a:pPr>
            <a:r>
              <a:rPr lang="nl-NL" sz="1050" u="sng" dirty="0"/>
              <a:t>Aandacht voor</a:t>
            </a:r>
            <a:r>
              <a:rPr lang="nl-NL" sz="1050" dirty="0"/>
              <a:t> regelzaken, dus afstemming tussen </a:t>
            </a:r>
            <a:br>
              <a:rPr lang="nl-NL" sz="1050" dirty="0"/>
            </a:br>
            <a:r>
              <a:rPr lang="nl-NL" sz="1050" dirty="0"/>
              <a:t>gemeente en zorgverzekeraars, versimpeling procedures, </a:t>
            </a:r>
            <a:br>
              <a:rPr lang="nl-NL" sz="1050" dirty="0"/>
            </a:br>
            <a:r>
              <a:rPr lang="nl-NL" sz="1050" dirty="0"/>
              <a:t>regels en verbetering dienstverlening instanties.</a:t>
            </a:r>
          </a:p>
          <a:p>
            <a:pPr marL="171450" indent="-171450">
              <a:buFont typeface="Arial"/>
              <a:buChar char="•"/>
              <a:tabLst>
                <a:tab pos="269875" algn="l"/>
                <a:tab pos="444500" algn="l"/>
                <a:tab pos="2239963" algn="l"/>
              </a:tabLst>
            </a:pPr>
            <a:r>
              <a:rPr lang="nl-NL" sz="1050" u="sng" dirty="0"/>
              <a:t>Hulp bij regelwerk </a:t>
            </a:r>
            <a:r>
              <a:rPr lang="nl-NL" sz="1050" dirty="0"/>
              <a:t>en behouden regie, bijvoorbeeld door een casemanager.</a:t>
            </a:r>
          </a:p>
          <a:p>
            <a:pPr lvl="0"/>
            <a:endParaRPr lang="nl-NL" sz="1050" dirty="0"/>
          </a:p>
          <a:p>
            <a:pPr lvl="0"/>
            <a:r>
              <a:rPr lang="nl-NL" sz="1050" b="1" dirty="0">
                <a:solidFill>
                  <a:schemeClr val="tx2"/>
                </a:solidFill>
              </a:rPr>
              <a:t>‘Zorgen om’</a:t>
            </a:r>
            <a:br>
              <a:rPr lang="nl-NL" sz="1050" dirty="0"/>
            </a:br>
            <a:r>
              <a:rPr lang="nl-NL" sz="1050" dirty="0"/>
              <a:t>Ondersteuning bij de taken rondom ‘</a:t>
            </a:r>
            <a:r>
              <a:rPr lang="nl-NL" sz="1050" i="1" dirty="0"/>
              <a:t>zorgen om’:</a:t>
            </a:r>
          </a:p>
          <a:p>
            <a:pPr marL="171450" indent="-171450">
              <a:buFont typeface="Arial"/>
              <a:buChar char="•"/>
              <a:tabLst>
                <a:tab pos="269875" algn="l"/>
                <a:tab pos="444500" algn="l"/>
                <a:tab pos="2239963" algn="l"/>
              </a:tabLst>
            </a:pPr>
            <a:r>
              <a:rPr lang="nl-NL" sz="1050" u="sng" dirty="0"/>
              <a:t>Serieus nemen </a:t>
            </a:r>
            <a:r>
              <a:rPr lang="nl-NL" sz="1050" dirty="0"/>
              <a:t>van de ‘zorgen om’ van de mantelzorger</a:t>
            </a:r>
          </a:p>
          <a:p>
            <a:pPr marL="171450" indent="-171450">
              <a:buFont typeface="Arial"/>
              <a:buChar char="•"/>
              <a:tabLst>
                <a:tab pos="269875" algn="l"/>
                <a:tab pos="444500" algn="l"/>
                <a:tab pos="2239963" algn="l"/>
              </a:tabLst>
            </a:pPr>
            <a:r>
              <a:rPr lang="nl-NL" sz="1050" u="sng" dirty="0"/>
              <a:t>Erkennen</a:t>
            </a:r>
            <a:r>
              <a:rPr lang="nl-NL" sz="1050" dirty="0"/>
              <a:t> van de ervaringskennis mantelzorger</a:t>
            </a:r>
          </a:p>
          <a:p>
            <a:endParaRPr lang="nl-NL" sz="1050" dirty="0"/>
          </a:p>
        </p:txBody>
      </p:sp>
      <p:sp>
        <p:nvSpPr>
          <p:cNvPr id="16387"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Tree>
    <p:extLst>
      <p:ext uri="{BB962C8B-B14F-4D97-AF65-F5344CB8AC3E}">
        <p14:creationId xmlns:p14="http://schemas.microsoft.com/office/powerpoint/2010/main" val="25954770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dirty="0"/>
              <a:t>8.2 Aanbevelingen (I)</a:t>
            </a:r>
          </a:p>
        </p:txBody>
      </p:sp>
      <p:sp>
        <p:nvSpPr>
          <p:cNvPr id="16387"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
        <p:nvSpPr>
          <p:cNvPr id="7" name="Subtitel 2"/>
          <p:cNvSpPr>
            <a:spLocks noGrp="1"/>
          </p:cNvSpPr>
          <p:nvPr>
            <p:ph type="subTitle" idx="1"/>
          </p:nvPr>
        </p:nvSpPr>
        <p:spPr>
          <a:xfrm>
            <a:off x="444674" y="1215603"/>
            <a:ext cx="8229600" cy="4699421"/>
          </a:xfrm>
        </p:spPr>
        <p:txBody>
          <a:bodyPr numCol="2">
            <a:normAutofit/>
          </a:bodyPr>
          <a:lstStyle/>
          <a:p>
            <a:r>
              <a:rPr lang="nl-NL" sz="1050" b="1" dirty="0">
                <a:solidFill>
                  <a:schemeClr val="tx2"/>
                </a:solidFill>
              </a:rPr>
              <a:t>Zet denkkader in: zorgen voor, zorgen dat, zorgen om</a:t>
            </a:r>
            <a:endParaRPr lang="nl-NL" sz="1050" b="1" dirty="0"/>
          </a:p>
          <a:p>
            <a:r>
              <a:rPr lang="nl-NL" sz="1050" dirty="0">
                <a:solidFill>
                  <a:srgbClr val="666666"/>
                </a:solidFill>
                <a:cs typeface="ヒラギノ角ゴ Pro W3" charset="0"/>
              </a:rPr>
              <a:t>De driedeling van de taken van mantelzorgers in ‘zorgen voor’, ‘zorgen dat’ en ‘zorgen om’ kan zowel voor mantelzorgers, hulpverleners als gemeente als denkkader bieden in de samenwerking, het aanbod in de wijk en het leveren van maatwerk.</a:t>
            </a:r>
          </a:p>
          <a:p>
            <a:pPr marL="228600" lvl="1" indent="-228600" algn="l">
              <a:lnSpc>
                <a:spcPts val="1400"/>
              </a:lnSpc>
              <a:spcBef>
                <a:spcPts val="0"/>
              </a:spcBef>
              <a:buFont typeface="Arial"/>
              <a:buChar char="•"/>
              <a:tabLst>
                <a:tab pos="269875" algn="l"/>
                <a:tab pos="444500" algn="l"/>
                <a:tab pos="2239963" algn="l"/>
              </a:tabLst>
            </a:pPr>
            <a:r>
              <a:rPr lang="nl-NL" sz="1050" dirty="0">
                <a:solidFill>
                  <a:srgbClr val="666666"/>
                </a:solidFill>
                <a:cs typeface="ヒラギノ角ゴ Pro W3" charset="0"/>
              </a:rPr>
              <a:t>Mantelzorgers: hulpmiddel voor formuleren hulpvraag.</a:t>
            </a:r>
          </a:p>
          <a:p>
            <a:pPr marL="228600" lvl="1" indent="-228600" algn="l">
              <a:lnSpc>
                <a:spcPts val="1400"/>
              </a:lnSpc>
              <a:spcBef>
                <a:spcPts val="0"/>
              </a:spcBef>
              <a:buFont typeface="Arial"/>
              <a:buChar char="•"/>
              <a:tabLst>
                <a:tab pos="269875" algn="l"/>
                <a:tab pos="444500" algn="l"/>
                <a:tab pos="2239963" algn="l"/>
              </a:tabLst>
            </a:pPr>
            <a:r>
              <a:rPr lang="nl-NL" sz="1050" dirty="0">
                <a:solidFill>
                  <a:srgbClr val="666666"/>
                </a:solidFill>
                <a:cs typeface="ヒラギノ角ゴ Pro W3" charset="0"/>
              </a:rPr>
              <a:t>Hulpverleners in de wijk: basis voor dialoog in keukentafelgesprek en samenwerking en afstemming, plek in professionalisering en curriculum hulpverleners.</a:t>
            </a:r>
          </a:p>
          <a:p>
            <a:pPr marL="228600" lvl="1" indent="-228600" algn="l">
              <a:lnSpc>
                <a:spcPts val="1400"/>
              </a:lnSpc>
              <a:spcBef>
                <a:spcPts val="0"/>
              </a:spcBef>
              <a:buFont typeface="Arial"/>
              <a:buChar char="•"/>
              <a:tabLst>
                <a:tab pos="269875" algn="l"/>
                <a:tab pos="444500" algn="l"/>
                <a:tab pos="2239963" algn="l"/>
              </a:tabLst>
            </a:pPr>
            <a:r>
              <a:rPr lang="nl-NL" sz="1050" dirty="0">
                <a:solidFill>
                  <a:srgbClr val="666666"/>
                </a:solidFill>
                <a:cs typeface="ヒラギノ角ゴ Pro W3" charset="0"/>
              </a:rPr>
              <a:t>Gemeente: basis voor beleid en aanbod in wijk en evaluatie van cliënt- en mantelzorgtevredenheid van dienstverleners.</a:t>
            </a:r>
          </a:p>
          <a:p>
            <a:pPr marL="228600" lvl="1" indent="-228600" algn="l">
              <a:lnSpc>
                <a:spcPts val="1400"/>
              </a:lnSpc>
              <a:spcBef>
                <a:spcPts val="0"/>
              </a:spcBef>
              <a:buFont typeface="Arial"/>
              <a:buChar char="•"/>
              <a:tabLst>
                <a:tab pos="269875" algn="l"/>
                <a:tab pos="444500" algn="l"/>
                <a:tab pos="2239963" algn="l"/>
              </a:tabLst>
            </a:pPr>
            <a:r>
              <a:rPr lang="nl-NL" sz="1050" dirty="0">
                <a:solidFill>
                  <a:srgbClr val="666666"/>
                </a:solidFill>
                <a:cs typeface="ヒラギノ角ゴ Pro W3" charset="0"/>
              </a:rPr>
              <a:t>Clientondersteuners: inventarisatie hulpvraag en behoeften.</a:t>
            </a:r>
          </a:p>
          <a:p>
            <a:pPr marL="179388"/>
            <a:endParaRPr lang="nl-NL" sz="1050" dirty="0"/>
          </a:p>
          <a:p>
            <a:pPr marL="4763"/>
            <a:r>
              <a:rPr lang="nl-NL" sz="1050" dirty="0"/>
              <a:t>Deze driedeling kan bijvoorbeeld handvatten bieden bij het keukentafelgesprek. In een open dialoog met de mantelzorger, vormt het denkkader de basis van de inventarisatie van de taken die er liggen, en de behoefte aan ondersteuning hierbij. Ook kan het de basis vormen voor hulpverleners ten aanzien van signalering van (over)belasting.</a:t>
            </a:r>
          </a:p>
          <a:p>
            <a:pPr marL="4763"/>
            <a:endParaRPr lang="nl-NL" sz="1050" b="1" dirty="0"/>
          </a:p>
        </p:txBody>
      </p:sp>
      <p:pic>
        <p:nvPicPr>
          <p:cNvPr id="5" name="Afbeelding 4" descr="M6.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5318504" y="1804956"/>
            <a:ext cx="4421937" cy="3243231"/>
          </a:xfrm>
          <a:prstGeom prst="rect">
            <a:avLst/>
          </a:prstGeom>
        </p:spPr>
      </p:pic>
    </p:spTree>
    <p:extLst>
      <p:ext uri="{BB962C8B-B14F-4D97-AF65-F5344CB8AC3E}">
        <p14:creationId xmlns:p14="http://schemas.microsoft.com/office/powerpoint/2010/main" val="28292302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dirty="0"/>
              <a:t>8.2 Aanbevelingen (II)</a:t>
            </a:r>
          </a:p>
        </p:txBody>
      </p:sp>
      <p:sp>
        <p:nvSpPr>
          <p:cNvPr id="16387"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
        <p:nvSpPr>
          <p:cNvPr id="7" name="Subtitel 2"/>
          <p:cNvSpPr>
            <a:spLocks noGrp="1"/>
          </p:cNvSpPr>
          <p:nvPr>
            <p:ph type="subTitle" idx="1"/>
          </p:nvPr>
        </p:nvSpPr>
        <p:spPr>
          <a:xfrm>
            <a:off x="444674" y="1215603"/>
            <a:ext cx="8229600" cy="4468459"/>
          </a:xfrm>
        </p:spPr>
        <p:txBody>
          <a:bodyPr numCol="2">
            <a:normAutofit/>
          </a:bodyPr>
          <a:lstStyle/>
          <a:p>
            <a:pPr lvl="0"/>
            <a:r>
              <a:rPr lang="nl-NL" sz="1050" b="1" dirty="0">
                <a:solidFill>
                  <a:schemeClr val="tx2"/>
                </a:solidFill>
              </a:rPr>
              <a:t>Integrale blik </a:t>
            </a:r>
          </a:p>
          <a:p>
            <a:pPr marL="171450" indent="-171450">
              <a:buFont typeface="Arial" pitchFamily="34" charset="0"/>
              <a:buChar char="•"/>
            </a:pPr>
            <a:r>
              <a:rPr lang="nl-NL" altLang="en-US" sz="1050" dirty="0"/>
              <a:t>Kijk in keukentafelgesprek ook naar gezondheid, participatie en draagkracht van mantelzorger.</a:t>
            </a:r>
            <a:endParaRPr lang="nl-NL" sz="1050" dirty="0"/>
          </a:p>
          <a:p>
            <a:pPr marL="171450" lvl="0" indent="-171450">
              <a:buFont typeface="Arial" panose="020B0604020202020204" pitchFamily="34" charset="0"/>
              <a:buChar char="•"/>
            </a:pPr>
            <a:r>
              <a:rPr lang="nl-NL" sz="1050" dirty="0"/>
              <a:t>Wees bewust van het feit dat de inzet van zorg, begeleiding, respijtvoorzieningen, innovaties en hulpmiddelen de mantelzorger gezond en actief kan blijven houden. Dit aspect dient meegewogen te worden bij indicatiestelling. En uiteraard gerealiseerd worden in de praktijk.</a:t>
            </a:r>
          </a:p>
          <a:p>
            <a:endParaRPr lang="nl-NL" sz="1050" dirty="0"/>
          </a:p>
          <a:p>
            <a:pPr marL="4763"/>
            <a:r>
              <a:rPr lang="nl-NL" sz="1050" b="1" dirty="0">
                <a:solidFill>
                  <a:schemeClr val="tx2"/>
                </a:solidFill>
              </a:rPr>
              <a:t>Aparte keukentafelgesprek met mantelzorger</a:t>
            </a:r>
          </a:p>
          <a:p>
            <a:pPr>
              <a:defRPr/>
            </a:pPr>
            <a:r>
              <a:rPr lang="nl-NL" sz="1050" dirty="0"/>
              <a:t>Organiseer waar nodig een apart (!) gesprek over de behoeften van de mantelzorger, zodat de mantelzorger vrijuit kan praten.</a:t>
            </a:r>
          </a:p>
          <a:p>
            <a:endParaRPr lang="nl-NL" sz="1050" dirty="0"/>
          </a:p>
          <a:p>
            <a:r>
              <a:rPr lang="nl-NL" sz="1050" b="1" dirty="0">
                <a:solidFill>
                  <a:schemeClr val="tx2"/>
                </a:solidFill>
              </a:rPr>
              <a:t>Gespreksvoerders met een integrale blik</a:t>
            </a:r>
          </a:p>
          <a:p>
            <a:r>
              <a:rPr lang="nl-NL" sz="1050" dirty="0"/>
              <a:t>Integrale keukentafelgesprekken vragen om kundige gespreksvoerders. </a:t>
            </a:r>
          </a:p>
          <a:p>
            <a:pPr marL="171450" indent="-171450">
              <a:buFont typeface="Arial" pitchFamily="34" charset="0"/>
              <a:buChar char="•"/>
            </a:pPr>
            <a:r>
              <a:rPr lang="nl-NL" sz="1050" dirty="0"/>
              <a:t>Ze dienen bovenal sensitief te zijn, echter ook breed en integraal kunnen kijken. </a:t>
            </a:r>
          </a:p>
          <a:p>
            <a:pPr marL="171450" indent="-171450">
              <a:buFont typeface="Arial" pitchFamily="34" charset="0"/>
              <a:buChar char="•"/>
            </a:pPr>
            <a:r>
              <a:rPr lang="nl-NL" sz="1050" dirty="0"/>
              <a:t>Ze dienen kennis te hebben van beperkingen en ziektebeelden, </a:t>
            </a:r>
          </a:p>
          <a:p>
            <a:pPr marL="171450" indent="-171450">
              <a:buFont typeface="Arial" pitchFamily="34" charset="0"/>
              <a:buChar char="•"/>
            </a:pPr>
            <a:r>
              <a:rPr lang="nl-NL" sz="1050" dirty="0"/>
              <a:t>Ze dienen de weg weten te vinden naar specialisten op de diverse deelgebieden. </a:t>
            </a:r>
          </a:p>
          <a:p>
            <a:pPr marL="171450" indent="-171450">
              <a:buFont typeface="Arial" pitchFamily="34" charset="0"/>
              <a:buChar char="•"/>
            </a:pPr>
            <a:r>
              <a:rPr lang="nl-NL" sz="1050" dirty="0"/>
              <a:t>Ze moeten de ruimte hebben om ‘goede‘ beslissingen te nemen die context- en situatie afhankelijk zijn, los van regels en procedures. Dus beslissingsvrijheid voor de hulpverleners in de praktijk.</a:t>
            </a:r>
          </a:p>
          <a:p>
            <a:r>
              <a:rPr lang="nl-NL" sz="1050" b="1" dirty="0">
                <a:solidFill>
                  <a:schemeClr val="tx2"/>
                </a:solidFill>
              </a:rPr>
              <a:t>Training voor gespreksvoerders</a:t>
            </a:r>
          </a:p>
          <a:p>
            <a:r>
              <a:rPr lang="nl-NL" sz="1050" dirty="0"/>
              <a:t>Benut de resultaten van dit onderzoek in training van gespreksvoerders. Werk ook met ervaringsdeskundigen, bijvoorbeeld de actieve ervaringsdeskundigen uit dit onderzoek.</a:t>
            </a:r>
          </a:p>
          <a:p>
            <a:pPr>
              <a:defRPr/>
            </a:pPr>
            <a:endParaRPr lang="nl-NL" sz="1050" b="1" dirty="0">
              <a:solidFill>
                <a:schemeClr val="tx2"/>
              </a:solidFill>
            </a:endParaRPr>
          </a:p>
          <a:p>
            <a:pPr>
              <a:defRPr/>
            </a:pPr>
            <a:r>
              <a:rPr lang="nl-NL" sz="1050" b="1" dirty="0">
                <a:solidFill>
                  <a:schemeClr val="tx2"/>
                </a:solidFill>
              </a:rPr>
              <a:t>Ook de buurman betrekken</a:t>
            </a:r>
            <a:endParaRPr lang="nl-NL" sz="1050" dirty="0"/>
          </a:p>
          <a:p>
            <a:pPr>
              <a:defRPr/>
            </a:pPr>
            <a:r>
              <a:rPr lang="nl-NL" sz="1050" dirty="0"/>
              <a:t>Heb ook oog voor mantelzorgers die geen familie zijn. Ga ook de dialoog met deze betrokkenen aan rondom de zorg van de cliënt en mantelzorger. Bij het keukentafelgesprek dient de buurman of anderen die nauw betrokken zijn bij de zorg van de cliënt, maar officieel niet tot de familie behoort, ook aanwezig te zijn. Ook deze mantelzorgers hebben ervaringskennis over de zorg van de cliënt en kunnen van waarde zijn bij het gesprek over ‘goede zorg van de cliënt’. </a:t>
            </a:r>
          </a:p>
          <a:p>
            <a:pPr marL="171450" indent="-171450">
              <a:buFont typeface="Arial" panose="020B0604020202020204" pitchFamily="34" charset="0"/>
              <a:buChar char="•"/>
              <a:defRPr/>
            </a:pPr>
            <a:endParaRPr lang="nl-NL" sz="1050" dirty="0">
              <a:solidFill>
                <a:srgbClr val="666666"/>
              </a:solidFill>
            </a:endParaRPr>
          </a:p>
          <a:p>
            <a:pPr>
              <a:defRPr/>
            </a:pPr>
            <a:r>
              <a:rPr lang="nl-NL" sz="1050" b="1" dirty="0">
                <a:solidFill>
                  <a:schemeClr val="tx2"/>
                </a:solidFill>
              </a:rPr>
              <a:t>Bewustwording mantelzorger</a:t>
            </a:r>
          </a:p>
          <a:p>
            <a:pPr>
              <a:defRPr/>
            </a:pPr>
            <a:r>
              <a:rPr lang="nl-NL" sz="1050" dirty="0"/>
              <a:t>Continue reflectie is nodig om hulpverleners minder taakgericht en in de stand van ‘zorgen voor’ te laten. Denk aan dialoogsessies rondom casussen, bijvoorbeeld uit het onderzoek. Mogelijk kunnen hierbij ook ervaringsdeskundige mantelzorgers of medewerkers van Centrum voor Cliëntervaringen bij aanwezig zijn om het gesprek te leiden.</a:t>
            </a:r>
          </a:p>
        </p:txBody>
      </p:sp>
    </p:spTree>
    <p:extLst>
      <p:ext uri="{BB962C8B-B14F-4D97-AF65-F5344CB8AC3E}">
        <p14:creationId xmlns:p14="http://schemas.microsoft.com/office/powerpoint/2010/main" val="38253793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dirty="0"/>
              <a:t>8.2 Aanbevelingen (III)</a:t>
            </a:r>
          </a:p>
        </p:txBody>
      </p:sp>
      <p:sp>
        <p:nvSpPr>
          <p:cNvPr id="16387"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
        <p:nvSpPr>
          <p:cNvPr id="7" name="Subtitel 2"/>
          <p:cNvSpPr>
            <a:spLocks noGrp="1"/>
          </p:cNvSpPr>
          <p:nvPr>
            <p:ph type="subTitle" idx="1"/>
          </p:nvPr>
        </p:nvSpPr>
        <p:spPr>
          <a:xfrm>
            <a:off x="444674" y="1215603"/>
            <a:ext cx="8229600" cy="4699421"/>
          </a:xfrm>
        </p:spPr>
        <p:txBody>
          <a:bodyPr numCol="2">
            <a:normAutofit/>
          </a:bodyPr>
          <a:lstStyle/>
          <a:p>
            <a:pPr marL="4763"/>
            <a:r>
              <a:rPr lang="nl-NL" sz="1000" b="1" dirty="0">
                <a:solidFill>
                  <a:schemeClr val="tx2"/>
                </a:solidFill>
              </a:rPr>
              <a:t>Ondersteuning op ‘Zorgen voor’</a:t>
            </a:r>
          </a:p>
          <a:p>
            <a:pPr marL="350838" lvl="1" indent="-171450" algn="l">
              <a:lnSpc>
                <a:spcPts val="1400"/>
              </a:lnSpc>
              <a:spcBef>
                <a:spcPts val="0"/>
              </a:spcBef>
              <a:buFont typeface="Arial"/>
              <a:buChar char="•"/>
            </a:pPr>
            <a:r>
              <a:rPr lang="nl-NL" sz="1000" dirty="0">
                <a:solidFill>
                  <a:srgbClr val="666666"/>
                </a:solidFill>
                <a:cs typeface="ヒラギノ角ゴ Pro W3" charset="0"/>
              </a:rPr>
              <a:t>Bied voldoende professionele en informele zorg.</a:t>
            </a:r>
          </a:p>
          <a:p>
            <a:pPr marL="350838" lvl="1" indent="-171450" algn="l">
              <a:lnSpc>
                <a:spcPts val="1400"/>
              </a:lnSpc>
              <a:spcBef>
                <a:spcPts val="0"/>
              </a:spcBef>
              <a:buFont typeface="Arial"/>
              <a:buChar char="•"/>
            </a:pPr>
            <a:r>
              <a:rPr lang="nl-NL" sz="1000" dirty="0">
                <a:solidFill>
                  <a:srgbClr val="666666"/>
                </a:solidFill>
                <a:cs typeface="ヒラギノ角ゴ Pro W3" charset="0"/>
              </a:rPr>
              <a:t>Wijs op effectieve aanpassingen in huis, hulpmiddelen, (innovatieve) technologie zoals </a:t>
            </a:r>
            <a:r>
              <a:rPr lang="nl-NL" sz="1000" dirty="0" err="1">
                <a:solidFill>
                  <a:srgbClr val="666666"/>
                </a:solidFill>
                <a:cs typeface="ヒラギノ角ゴ Pro W3" charset="0"/>
              </a:rPr>
              <a:t>domotica</a:t>
            </a:r>
            <a:r>
              <a:rPr lang="nl-NL" sz="1000" dirty="0">
                <a:solidFill>
                  <a:srgbClr val="666666"/>
                </a:solidFill>
                <a:cs typeface="ヒラギノ角ゴ Pro W3" charset="0"/>
              </a:rPr>
              <a:t>.</a:t>
            </a:r>
          </a:p>
          <a:p>
            <a:pPr marL="350838" lvl="1" indent="-171450" algn="l">
              <a:lnSpc>
                <a:spcPts val="1400"/>
              </a:lnSpc>
              <a:spcBef>
                <a:spcPts val="0"/>
              </a:spcBef>
              <a:buFont typeface="Arial"/>
              <a:buChar char="•"/>
            </a:pPr>
            <a:r>
              <a:rPr lang="nl-NL" sz="1000" dirty="0">
                <a:solidFill>
                  <a:srgbClr val="666666"/>
                </a:solidFill>
                <a:cs typeface="ヒラギノ角ゴ Pro W3" charset="0"/>
              </a:rPr>
              <a:t>Heb aandacht voor empowerment van de cliënt.</a:t>
            </a:r>
          </a:p>
          <a:p>
            <a:pPr marL="350838" lvl="1" indent="-171450" algn="l">
              <a:lnSpc>
                <a:spcPts val="1400"/>
              </a:lnSpc>
              <a:spcBef>
                <a:spcPts val="0"/>
              </a:spcBef>
              <a:buFont typeface="Arial"/>
              <a:buChar char="•"/>
            </a:pPr>
            <a:r>
              <a:rPr lang="nl-NL" sz="1000" dirty="0">
                <a:solidFill>
                  <a:srgbClr val="666666"/>
                </a:solidFill>
                <a:cs typeface="ヒラギノ角ゴ Pro W3" charset="0"/>
              </a:rPr>
              <a:t>Zet vrijwilligers integraal en flexibel in (op maat) naar behoeften van mantelzorgers en cliënten. Ook zouden ze opgeleid moeten worden ten aanzien van specifieke ziektebeelden als MS, NAH, dementie, etc. </a:t>
            </a:r>
          </a:p>
          <a:p>
            <a:pPr marL="350838" lvl="1" indent="-171450" algn="l">
              <a:lnSpc>
                <a:spcPts val="1400"/>
              </a:lnSpc>
              <a:spcBef>
                <a:spcPts val="0"/>
              </a:spcBef>
              <a:buFont typeface="Arial"/>
              <a:buChar char="•"/>
            </a:pPr>
            <a:r>
              <a:rPr lang="nl-NL" sz="1000" dirty="0">
                <a:solidFill>
                  <a:srgbClr val="666666"/>
                </a:solidFill>
                <a:cs typeface="ヒラギノ角ゴ Pro W3" charset="0"/>
              </a:rPr>
              <a:t>Bied ook individuele ondersteuning, vergelijkbaar met de taken van de vroegere ‘mantelzorgmakelaar’ of ‘ouderenadviseur’. </a:t>
            </a:r>
          </a:p>
          <a:p>
            <a:pPr marL="350838" lvl="1" indent="-171450" algn="l">
              <a:lnSpc>
                <a:spcPts val="1400"/>
              </a:lnSpc>
              <a:spcBef>
                <a:spcPts val="0"/>
              </a:spcBef>
              <a:buFont typeface="Arial"/>
              <a:buChar char="•"/>
            </a:pPr>
            <a:r>
              <a:rPr lang="nl-NL" sz="1000" dirty="0">
                <a:solidFill>
                  <a:srgbClr val="666666"/>
                </a:solidFill>
                <a:cs typeface="ヒラギノ角ゴ Pro W3" charset="0"/>
              </a:rPr>
              <a:t>Zorg voor voldoende respijtmogelijkheden (vakantie, logeerhuis, dagbesteding, vrijwilligers).</a:t>
            </a:r>
          </a:p>
          <a:p>
            <a:pPr marL="350838" lvl="1" indent="-171450" algn="l">
              <a:lnSpc>
                <a:spcPts val="1400"/>
              </a:lnSpc>
              <a:spcBef>
                <a:spcPts val="0"/>
              </a:spcBef>
              <a:buFont typeface="Arial"/>
              <a:buChar char="•"/>
            </a:pPr>
            <a:r>
              <a:rPr lang="nl-NL" sz="1000" dirty="0">
                <a:solidFill>
                  <a:srgbClr val="666666"/>
                </a:solidFill>
                <a:cs typeface="ヒラギノ角ゴ Pro W3" charset="0"/>
              </a:rPr>
              <a:t>Onderzoek hoe het komt dat de behoefte aan respijtzorg zo groot is, maar het aanbod blijkbaar niet gebruikt wordt? Ligt het aan communicatie? Ligt het aan weerstanden bij de mantelzorger of de cliënt? Ligt het aan de kwaliteit van het aanbod? (Verpleeghuizen hebben veelal een negatief imago).</a:t>
            </a:r>
          </a:p>
          <a:p>
            <a:pPr marL="350838" lvl="1" indent="-171450" algn="l">
              <a:lnSpc>
                <a:spcPts val="1400"/>
              </a:lnSpc>
              <a:spcBef>
                <a:spcPts val="0"/>
              </a:spcBef>
              <a:buFont typeface="Arial"/>
              <a:buChar char="•"/>
            </a:pPr>
            <a:r>
              <a:rPr lang="nl-NL" sz="1000" dirty="0">
                <a:solidFill>
                  <a:srgbClr val="666666"/>
                </a:solidFill>
                <a:cs typeface="ヒラギノ角ゴ Pro W3" charset="0"/>
              </a:rPr>
              <a:t>Wijs mantelzorgers op de respijt makelaar en de respijtwijzer. </a:t>
            </a:r>
          </a:p>
          <a:p>
            <a:pPr>
              <a:defRPr/>
            </a:pPr>
            <a:r>
              <a:rPr lang="nl-NL" sz="1000" dirty="0">
                <a:solidFill>
                  <a:schemeClr val="tx2"/>
                </a:solidFill>
              </a:rPr>
              <a:t> </a:t>
            </a:r>
          </a:p>
          <a:p>
            <a:pPr>
              <a:defRPr/>
            </a:pPr>
            <a:endParaRPr lang="nl-NL" sz="1000" dirty="0">
              <a:solidFill>
                <a:schemeClr val="tx2"/>
              </a:solidFill>
            </a:endParaRPr>
          </a:p>
          <a:p>
            <a:pPr>
              <a:defRPr/>
            </a:pPr>
            <a:endParaRPr lang="nl-NL" sz="1000" dirty="0">
              <a:solidFill>
                <a:schemeClr val="tx2"/>
              </a:solidFill>
            </a:endParaRPr>
          </a:p>
          <a:p>
            <a:pPr>
              <a:defRPr/>
            </a:pPr>
            <a:endParaRPr lang="nl-NL" sz="1000" dirty="0">
              <a:solidFill>
                <a:schemeClr val="tx2"/>
              </a:solidFill>
            </a:endParaRPr>
          </a:p>
          <a:p>
            <a:pPr>
              <a:defRPr/>
            </a:pPr>
            <a:endParaRPr lang="nl-NL" sz="1000" dirty="0">
              <a:solidFill>
                <a:schemeClr val="tx2"/>
              </a:solidFill>
            </a:endParaRPr>
          </a:p>
          <a:p>
            <a:pPr>
              <a:defRPr/>
            </a:pPr>
            <a:endParaRPr lang="nl-NL" sz="1000" dirty="0">
              <a:solidFill>
                <a:schemeClr val="tx2"/>
              </a:solidFill>
            </a:endParaRPr>
          </a:p>
          <a:p>
            <a:pPr>
              <a:defRPr/>
            </a:pPr>
            <a:endParaRPr lang="nl-NL" sz="1000" dirty="0">
              <a:solidFill>
                <a:schemeClr val="tx2"/>
              </a:solidFill>
            </a:endParaRPr>
          </a:p>
          <a:p>
            <a:pPr marL="4763"/>
            <a:r>
              <a:rPr lang="nl-NL" sz="1000" b="1" dirty="0">
                <a:solidFill>
                  <a:schemeClr val="tx2"/>
                </a:solidFill>
              </a:rPr>
              <a:t>Ondersteuning op ‘Zorgen dat’</a:t>
            </a:r>
          </a:p>
          <a:p>
            <a:pPr marL="176213" indent="-171450">
              <a:buFont typeface="Arial" panose="020B0604020202020204" pitchFamily="34" charset="0"/>
              <a:buChar char="•"/>
            </a:pPr>
            <a:r>
              <a:rPr lang="nl-NL" sz="1000" dirty="0"/>
              <a:t>Zorgorganisaties dienen hulpverleners te faciliteren om te ondersteunen bij ‘zorgen dat’. Zorg voor continue bijscholing voor hulpverleners om goede ondersteuning te kunnen bieden bij ‘zorgen dat’. Hulpverleners moeten weten wat de regels zijn en/of waar ze wat kunnen organiseren.</a:t>
            </a:r>
          </a:p>
          <a:p>
            <a:pPr marL="176213" indent="-171450">
              <a:buFont typeface="Arial" panose="020B0604020202020204" pitchFamily="34" charset="0"/>
              <a:buChar char="•"/>
            </a:pPr>
            <a:r>
              <a:rPr lang="nl-NL" sz="1000" dirty="0"/>
              <a:t>Gemeenten en zorgverzekeraars dienen de uitvoering van de </a:t>
            </a:r>
            <a:r>
              <a:rPr lang="nl-NL" sz="1000" dirty="0" err="1"/>
              <a:t>Wlz</a:t>
            </a:r>
            <a:r>
              <a:rPr lang="nl-NL" sz="1000" dirty="0"/>
              <a:t> en de </a:t>
            </a:r>
            <a:r>
              <a:rPr lang="nl-NL" sz="1000" dirty="0" err="1"/>
              <a:t>Wmo</a:t>
            </a:r>
            <a:r>
              <a:rPr lang="nl-NL" sz="1000" dirty="0"/>
              <a:t> beter op elkaar af te stemmen.</a:t>
            </a:r>
          </a:p>
          <a:p>
            <a:pPr marL="4763"/>
            <a:endParaRPr lang="nl-NL" sz="1000" b="1" dirty="0">
              <a:solidFill>
                <a:schemeClr val="tx2"/>
              </a:solidFill>
            </a:endParaRPr>
          </a:p>
          <a:p>
            <a:pPr marL="4763"/>
            <a:r>
              <a:rPr lang="nl-NL" sz="1000" b="1" dirty="0">
                <a:solidFill>
                  <a:schemeClr val="tx2"/>
                </a:solidFill>
              </a:rPr>
              <a:t>Ondersteuning op ‘Zorgen om’</a:t>
            </a:r>
          </a:p>
          <a:p>
            <a:pPr marL="176213" indent="-171450">
              <a:buFont typeface="Arial" panose="020B0604020202020204" pitchFamily="34" charset="0"/>
              <a:buChar char="•"/>
            </a:pPr>
            <a:r>
              <a:rPr lang="nl-NL" sz="1000" dirty="0"/>
              <a:t>Agendeer en bespreek thema’s als rouw, zingeving en sociale contacten met mantelzorgers. Bijvoorbeeld begrip en aandacht voor datgene wat mensen overkomen is, waar men dagelijks mee moet leven en voor rouw. Of voor de veranderende sociale contacten of relaties binnen de familie van mantelzorgers. Voor mantelzorgers kan het overlijden van hun naaste, naast het verlies van een dierbare, ook een verlies van zingeving en activiteiten betekenen. In het algemeen is een onbelicht aspect dat het voor veel mantelzorgers ook iets moois is en zingeving biedt.</a:t>
            </a:r>
          </a:p>
          <a:p>
            <a:pPr marL="176213" indent="-171450">
              <a:buFont typeface="Arial" panose="020B0604020202020204" pitchFamily="34" charset="0"/>
              <a:buChar char="•"/>
            </a:pPr>
            <a:r>
              <a:rPr lang="nl-NL" sz="1000" dirty="0"/>
              <a:t>Vraag nadrukkelijk om iemands ervaringskennis bij afwegingen over inzet van zorg en ondersteuning.</a:t>
            </a:r>
          </a:p>
        </p:txBody>
      </p:sp>
    </p:spTree>
    <p:extLst>
      <p:ext uri="{BB962C8B-B14F-4D97-AF65-F5344CB8AC3E}">
        <p14:creationId xmlns:p14="http://schemas.microsoft.com/office/powerpoint/2010/main" val="26097801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dirty="0"/>
              <a:t>8.2 Aanbevelingen (IV)</a:t>
            </a:r>
          </a:p>
        </p:txBody>
      </p:sp>
      <p:sp>
        <p:nvSpPr>
          <p:cNvPr id="16387"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
        <p:nvSpPr>
          <p:cNvPr id="7" name="Subtitel 2"/>
          <p:cNvSpPr>
            <a:spLocks noGrp="1"/>
          </p:cNvSpPr>
          <p:nvPr>
            <p:ph type="subTitle" idx="1"/>
          </p:nvPr>
        </p:nvSpPr>
        <p:spPr>
          <a:xfrm>
            <a:off x="444674" y="1215603"/>
            <a:ext cx="8229600" cy="4699421"/>
          </a:xfrm>
        </p:spPr>
        <p:txBody>
          <a:bodyPr numCol="2">
            <a:normAutofit/>
          </a:bodyPr>
          <a:lstStyle/>
          <a:p>
            <a:pPr marL="179388">
              <a:tabLst>
                <a:tab pos="0" algn="l"/>
              </a:tabLst>
            </a:pPr>
            <a:endParaRPr lang="nl-NL" sz="1050" dirty="0">
              <a:solidFill>
                <a:schemeClr val="tx2"/>
              </a:solidFill>
            </a:endParaRPr>
          </a:p>
          <a:p>
            <a:endParaRPr lang="nl-NL" sz="1050" dirty="0"/>
          </a:p>
          <a:p>
            <a:endParaRPr lang="nl-NL" sz="1050" dirty="0"/>
          </a:p>
          <a:p>
            <a:endParaRPr lang="nl-NL" sz="1050" dirty="0"/>
          </a:p>
          <a:p>
            <a:endParaRPr lang="nl-NL" sz="1050" dirty="0"/>
          </a:p>
        </p:txBody>
      </p:sp>
      <p:sp>
        <p:nvSpPr>
          <p:cNvPr id="8" name="Subtitel 2"/>
          <p:cNvSpPr txBox="1">
            <a:spLocks/>
          </p:cNvSpPr>
          <p:nvPr/>
        </p:nvSpPr>
        <p:spPr>
          <a:xfrm>
            <a:off x="597074" y="1368003"/>
            <a:ext cx="8229600" cy="4699421"/>
          </a:xfrm>
          <a:prstGeom prst="rect">
            <a:avLst/>
          </a:prstGeom>
        </p:spPr>
        <p:txBody>
          <a:bodyPr lIns="0" tIns="0" rIns="0" bIns="0" numCol="2" spcCol="180000">
            <a:normAutofit/>
          </a:bodyPr>
          <a:lstStyle>
            <a:lvl1pPr marL="0" indent="0" algn="l" defTabSz="457200" rtl="0" eaLnBrk="1" fontAlgn="base" hangingPunct="1">
              <a:lnSpc>
                <a:spcPts val="1400"/>
              </a:lnSpc>
              <a:spcBef>
                <a:spcPts val="0"/>
              </a:spcBef>
              <a:spcAft>
                <a:spcPct val="0"/>
              </a:spcAft>
              <a:buFont typeface="Arial" pitchFamily="34" charset="0"/>
              <a:buNone/>
              <a:defRPr sz="1100" kern="1200">
                <a:solidFill>
                  <a:srgbClr val="666666"/>
                </a:solidFill>
                <a:latin typeface="+mn-lt"/>
                <a:ea typeface="ヒラギノ角ゴ Pro W3" charset="0"/>
                <a:cs typeface="ヒラギノ角ゴ Pro W3" charset="0"/>
              </a:defRPr>
            </a:lvl1pPr>
            <a:lvl2pPr marL="457200" indent="0" algn="ctr" defTabSz="457200" rtl="0" eaLnBrk="1" fontAlgn="base" hangingPunct="1">
              <a:spcBef>
                <a:spcPct val="20000"/>
              </a:spcBef>
              <a:spcAft>
                <a:spcPct val="0"/>
              </a:spcAft>
              <a:buFont typeface="Arial" pitchFamily="34" charset="0"/>
              <a:buNone/>
              <a:defRPr sz="2800" kern="1200">
                <a:solidFill>
                  <a:schemeClr val="tx1">
                    <a:tint val="75000"/>
                  </a:schemeClr>
                </a:solidFill>
                <a:latin typeface="+mn-lt"/>
                <a:ea typeface="ヒラギノ角ゴ Pro W3" charset="0"/>
                <a:cs typeface="+mn-cs"/>
              </a:defRPr>
            </a:lvl2pPr>
            <a:lvl3pPr marL="914400" indent="0" algn="ctr" defTabSz="457200" rtl="0" eaLnBrk="1" fontAlgn="base" hangingPunct="1">
              <a:spcBef>
                <a:spcPct val="20000"/>
              </a:spcBef>
              <a:spcAft>
                <a:spcPct val="0"/>
              </a:spcAft>
              <a:buFont typeface="Arial" pitchFamily="34" charset="0"/>
              <a:buNone/>
              <a:defRPr sz="2400" kern="1200">
                <a:solidFill>
                  <a:schemeClr val="tx1">
                    <a:tint val="75000"/>
                  </a:schemeClr>
                </a:solidFill>
                <a:latin typeface="+mn-lt"/>
                <a:ea typeface="ヒラギノ角ゴ Pro W3" charset="0"/>
                <a:cs typeface="+mn-cs"/>
              </a:defRPr>
            </a:lvl3pPr>
            <a:lvl4pPr marL="13716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4pPr>
            <a:lvl5pPr marL="18288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sz="1050" b="1" dirty="0">
                <a:solidFill>
                  <a:schemeClr val="tx2"/>
                </a:solidFill>
              </a:rPr>
              <a:t>Tips voor communicatie rondom transitie</a:t>
            </a:r>
          </a:p>
          <a:p>
            <a:r>
              <a:rPr lang="nl-NL" sz="1050" dirty="0"/>
              <a:t>Communiceer breed hoe je een keukentafelgesprek kunt aanvragen.</a:t>
            </a:r>
          </a:p>
          <a:p>
            <a:endParaRPr lang="nl-NL" sz="1050" dirty="0"/>
          </a:p>
          <a:p>
            <a:r>
              <a:rPr lang="nl-NL" sz="1050" dirty="0"/>
              <a:t>Speel in communicatie in op de onrust bij mantelzorgers over de veranderingen in de zorg</a:t>
            </a:r>
            <a:r>
              <a:rPr lang="nl-NL" sz="1050" b="1" dirty="0">
                <a:solidFill>
                  <a:schemeClr val="tx2"/>
                </a:solidFill>
              </a:rPr>
              <a:t>. </a:t>
            </a:r>
          </a:p>
          <a:p>
            <a:pPr marL="177800" lvl="1" indent="-171450" algn="l" defTabSz="625475">
              <a:lnSpc>
                <a:spcPts val="1400"/>
              </a:lnSpc>
              <a:spcBef>
                <a:spcPts val="0"/>
              </a:spcBef>
              <a:buFont typeface="Arial" panose="020B0604020202020204" pitchFamily="34" charset="0"/>
              <a:buChar char="•"/>
            </a:pPr>
            <a:r>
              <a:rPr lang="nl-NL" sz="1050" dirty="0">
                <a:solidFill>
                  <a:srgbClr val="666666"/>
                </a:solidFill>
                <a:cs typeface="ヒラギノ角ゴ Pro W3" charset="0"/>
              </a:rPr>
              <a:t>Voorkom in communicatie dat mantelzorgers voelen dat zij iets ‘opgelegd’ krijgen van bovenaf. Het gaat immers om maatwerk.</a:t>
            </a:r>
          </a:p>
          <a:p>
            <a:pPr marL="177800" lvl="1" indent="-171450" algn="l" defTabSz="625475">
              <a:lnSpc>
                <a:spcPts val="1400"/>
              </a:lnSpc>
              <a:spcBef>
                <a:spcPts val="0"/>
              </a:spcBef>
              <a:buFont typeface="Arial" panose="020B0604020202020204" pitchFamily="34" charset="0"/>
              <a:buChar char="•"/>
            </a:pPr>
            <a:r>
              <a:rPr lang="nl-NL" sz="1050" dirty="0">
                <a:solidFill>
                  <a:srgbClr val="666666"/>
                </a:solidFill>
                <a:cs typeface="ヒラギノ角ゴ Pro W3" charset="0"/>
              </a:rPr>
              <a:t>Spreek waardering uit voor de taken die mantelzorgers reeds doen en blijven doen.</a:t>
            </a:r>
          </a:p>
          <a:p>
            <a:pPr marL="177800" lvl="1" indent="-171450" algn="l" defTabSz="625475">
              <a:lnSpc>
                <a:spcPts val="1400"/>
              </a:lnSpc>
              <a:spcBef>
                <a:spcPts val="0"/>
              </a:spcBef>
              <a:buFont typeface="Arial" panose="020B0604020202020204" pitchFamily="34" charset="0"/>
              <a:buChar char="•"/>
            </a:pPr>
            <a:r>
              <a:rPr lang="nl-NL" sz="1050" dirty="0">
                <a:solidFill>
                  <a:srgbClr val="666666"/>
                </a:solidFill>
                <a:cs typeface="ヒラギノ角ゴ Pro W3" charset="0"/>
              </a:rPr>
              <a:t>Benadruk dat de gemeente ziet dat mantelzorgers al vaak “doen wat zij moeten doen”. </a:t>
            </a:r>
          </a:p>
          <a:p>
            <a:pPr marL="177800" lvl="1" indent="-171450" algn="l" defTabSz="625475">
              <a:lnSpc>
                <a:spcPts val="1400"/>
              </a:lnSpc>
              <a:spcBef>
                <a:spcPts val="0"/>
              </a:spcBef>
              <a:buFont typeface="Arial" panose="020B0604020202020204" pitchFamily="34" charset="0"/>
              <a:buChar char="•"/>
            </a:pPr>
            <a:r>
              <a:rPr lang="nl-NL" sz="1050" dirty="0">
                <a:solidFill>
                  <a:srgbClr val="666666"/>
                </a:solidFill>
                <a:cs typeface="ヒラギノ角ゴ Pro W3" charset="0"/>
              </a:rPr>
              <a:t>Maak mensen attent op het belang van de cliëntondersteuner, die gratis de mantelzorger ondersteunt bij het op een rij zetten van zijn of haar behoeften.</a:t>
            </a:r>
          </a:p>
          <a:p>
            <a:pPr marL="177800" lvl="1" indent="-171450" algn="l" defTabSz="625475">
              <a:lnSpc>
                <a:spcPts val="1400"/>
              </a:lnSpc>
              <a:spcBef>
                <a:spcPts val="0"/>
              </a:spcBef>
              <a:buFont typeface="Arial" panose="020B0604020202020204" pitchFamily="34" charset="0"/>
              <a:buChar char="•"/>
            </a:pPr>
            <a:r>
              <a:rPr lang="nl-NL" sz="1050" dirty="0">
                <a:solidFill>
                  <a:srgbClr val="666666"/>
                </a:solidFill>
                <a:cs typeface="ヒラギノ角ゴ Pro W3" charset="0"/>
              </a:rPr>
              <a:t>Overweeg om mee te delen dat er niet alleen gekeken wordt naar ‘wat kan er af’.</a:t>
            </a:r>
          </a:p>
          <a:p>
            <a:pPr marL="177800" lvl="1" indent="-171450" algn="l" defTabSz="625475">
              <a:lnSpc>
                <a:spcPts val="1400"/>
              </a:lnSpc>
              <a:spcBef>
                <a:spcPts val="0"/>
              </a:spcBef>
              <a:buFont typeface="Arial" panose="020B0604020202020204" pitchFamily="34" charset="0"/>
              <a:buChar char="•"/>
            </a:pPr>
            <a:endParaRPr lang="nl-NL" sz="1050" b="1" dirty="0">
              <a:solidFill>
                <a:srgbClr val="666666"/>
              </a:solidFill>
              <a:cs typeface="ヒラギノ角ゴ Pro W3" charset="0"/>
            </a:endParaRPr>
          </a:p>
          <a:p>
            <a:pPr lvl="0"/>
            <a:endParaRPr lang="nl-NL" sz="1050" b="1" dirty="0">
              <a:solidFill>
                <a:schemeClr val="tx2"/>
              </a:solidFill>
            </a:endParaRPr>
          </a:p>
          <a:p>
            <a:pPr lvl="0"/>
            <a:endParaRPr lang="nl-NL" sz="1050" b="1" dirty="0">
              <a:solidFill>
                <a:schemeClr val="tx2"/>
              </a:solidFill>
            </a:endParaRPr>
          </a:p>
          <a:p>
            <a:pPr lvl="0"/>
            <a:endParaRPr lang="nl-NL" sz="1050" b="1" dirty="0">
              <a:solidFill>
                <a:schemeClr val="tx2"/>
              </a:solidFill>
            </a:endParaRPr>
          </a:p>
          <a:p>
            <a:pPr lvl="0"/>
            <a:endParaRPr lang="nl-NL" sz="1050" b="1" dirty="0">
              <a:solidFill>
                <a:schemeClr val="tx2"/>
              </a:solidFill>
            </a:endParaRPr>
          </a:p>
          <a:p>
            <a:pPr lvl="0"/>
            <a:endParaRPr lang="nl-NL" sz="1050" b="1" dirty="0">
              <a:solidFill>
                <a:schemeClr val="tx2"/>
              </a:solidFill>
            </a:endParaRPr>
          </a:p>
          <a:p>
            <a:pPr lvl="0"/>
            <a:endParaRPr lang="nl-NL" sz="1050" b="1" dirty="0">
              <a:solidFill>
                <a:schemeClr val="tx2"/>
              </a:solidFill>
            </a:endParaRPr>
          </a:p>
          <a:p>
            <a:pPr lvl="0"/>
            <a:endParaRPr lang="nl-NL" sz="1050" b="1" dirty="0">
              <a:solidFill>
                <a:schemeClr val="tx2"/>
              </a:solidFill>
            </a:endParaRPr>
          </a:p>
          <a:p>
            <a:pPr lvl="0"/>
            <a:endParaRPr lang="nl-NL" sz="1050" b="1" dirty="0">
              <a:solidFill>
                <a:schemeClr val="tx2"/>
              </a:solidFill>
            </a:endParaRPr>
          </a:p>
          <a:p>
            <a:pPr lvl="0"/>
            <a:r>
              <a:rPr lang="nl-NL" sz="1050" b="1" dirty="0">
                <a:solidFill>
                  <a:schemeClr val="tx2"/>
                </a:solidFill>
              </a:rPr>
              <a:t>Monitoring transitie</a:t>
            </a:r>
          </a:p>
          <a:p>
            <a:pPr marL="171450" lvl="0" indent="-171450">
              <a:buFont typeface="Arial" panose="020B0604020202020204" pitchFamily="34" charset="0"/>
              <a:buChar char="•"/>
            </a:pPr>
            <a:r>
              <a:rPr lang="nl-NL" sz="1050" dirty="0"/>
              <a:t>Blijf vanuit de gemeente de transitie en specifieke thema’s uit dit rapport monitoren vanuit perspectief van cliënten en mantelzorgers. Doe dit idealiter samen met mantelzorgers, in participatief onderzoek.</a:t>
            </a:r>
          </a:p>
          <a:p>
            <a:pPr marL="171450" lvl="0" indent="-171450">
              <a:buFont typeface="Arial" panose="020B0604020202020204" pitchFamily="34" charset="0"/>
              <a:buChar char="•"/>
            </a:pPr>
            <a:r>
              <a:rPr lang="nl-NL" sz="1050" dirty="0"/>
              <a:t>Thema’s die van belang zijn om te monitoren:</a:t>
            </a:r>
          </a:p>
          <a:p>
            <a:pPr marL="534988" lvl="1" indent="-171450" algn="l" defTabSz="625475">
              <a:lnSpc>
                <a:spcPts val="1400"/>
              </a:lnSpc>
              <a:spcBef>
                <a:spcPts val="0"/>
              </a:spcBef>
              <a:buFont typeface="Arial" panose="020B0604020202020204" pitchFamily="34" charset="0"/>
              <a:buChar char="•"/>
            </a:pPr>
            <a:r>
              <a:rPr lang="nl-NL" sz="1050" dirty="0">
                <a:solidFill>
                  <a:srgbClr val="666666"/>
                </a:solidFill>
                <a:cs typeface="ヒラギノ角ゴ Pro W3" charset="0"/>
              </a:rPr>
              <a:t>Bewustwording van hulpverleners dat ze niet alleen er zijn voor ‘zorgen voor’, maar ook voor ‘zorgen om’ en ‘zorgen dat’</a:t>
            </a:r>
          </a:p>
          <a:p>
            <a:pPr marL="534988" lvl="1" indent="-171450" algn="l" defTabSz="625475">
              <a:lnSpc>
                <a:spcPts val="1400"/>
              </a:lnSpc>
              <a:spcBef>
                <a:spcPts val="0"/>
              </a:spcBef>
              <a:buFont typeface="Arial" panose="020B0604020202020204" pitchFamily="34" charset="0"/>
              <a:buChar char="•"/>
            </a:pPr>
            <a:r>
              <a:rPr lang="nl-NL" sz="1050" dirty="0">
                <a:solidFill>
                  <a:srgbClr val="666666"/>
                </a:solidFill>
                <a:cs typeface="ヒラギノ角ゴ Pro W3" charset="0"/>
              </a:rPr>
              <a:t>De inzet van vrijwilligers en de ambivalentie van hulpverleners daarover.</a:t>
            </a:r>
          </a:p>
          <a:p>
            <a:pPr marL="534988" lvl="1" indent="-171450" algn="l" defTabSz="625475">
              <a:lnSpc>
                <a:spcPts val="1400"/>
              </a:lnSpc>
              <a:spcBef>
                <a:spcPts val="0"/>
              </a:spcBef>
              <a:buFont typeface="Arial" panose="020B0604020202020204" pitchFamily="34" charset="0"/>
              <a:buChar char="•"/>
            </a:pPr>
            <a:r>
              <a:rPr lang="nl-NL" sz="1050" dirty="0">
                <a:solidFill>
                  <a:srgbClr val="666666"/>
                </a:solidFill>
                <a:cs typeface="ヒラギノ角ゴ Pro W3" charset="0"/>
              </a:rPr>
              <a:t>De integrale intake.</a:t>
            </a:r>
          </a:p>
          <a:p>
            <a:pPr marL="0" lvl="1" algn="l" defTabSz="625475">
              <a:lnSpc>
                <a:spcPts val="1400"/>
              </a:lnSpc>
              <a:spcBef>
                <a:spcPts val="0"/>
              </a:spcBef>
            </a:pPr>
            <a:endParaRPr lang="nl-NL" sz="1050" b="1" dirty="0">
              <a:solidFill>
                <a:schemeClr val="tx2"/>
              </a:solidFill>
            </a:endParaRPr>
          </a:p>
          <a:p>
            <a:pPr marL="0" lvl="1" algn="l" defTabSz="625475">
              <a:lnSpc>
                <a:spcPts val="1400"/>
              </a:lnSpc>
              <a:spcBef>
                <a:spcPts val="0"/>
              </a:spcBef>
            </a:pPr>
            <a:r>
              <a:rPr lang="nl-NL" sz="1050" b="1" dirty="0">
                <a:solidFill>
                  <a:schemeClr val="tx2"/>
                </a:solidFill>
              </a:rPr>
              <a:t>Betreden Plek der Moeite</a:t>
            </a:r>
            <a:endParaRPr lang="nl-NL" sz="1050" dirty="0">
              <a:solidFill>
                <a:srgbClr val="666666"/>
              </a:solidFill>
              <a:cs typeface="ヒラギノ角ゴ Pro W3" charset="0"/>
            </a:endParaRPr>
          </a:p>
          <a:p>
            <a:pPr marL="6350" lvl="1" algn="l" defTabSz="625475">
              <a:lnSpc>
                <a:spcPts val="1400"/>
              </a:lnSpc>
              <a:spcBef>
                <a:spcPts val="0"/>
              </a:spcBef>
            </a:pPr>
            <a:r>
              <a:rPr lang="nl-NL" sz="1050" dirty="0">
                <a:solidFill>
                  <a:srgbClr val="666666"/>
                </a:solidFill>
                <a:cs typeface="ヒラギノ角ゴ Pro W3" charset="0"/>
              </a:rPr>
              <a:t>Zorgorganisaties dienen ruimte te bieden aan hulpverleners om dillema’s in hun werk te bespreken. In dialoog gaan. De Plek der Moeite te betreden (zie pag. 59). Bijvoorbeeld door binnen teams moreel beraad te voeren of een gespreksleider die ad-hoc kan meedenken bij dillema’s in de organisatie. Hoe ga je om met de verschoven verantwoordelijkheden? Wat moet ik doen bij bepaalde dillema’s? Wat is ‘goede zorg’ in deze situatie? Wat is mijn rol? Wat is haalbaar voor de mantelzorger’? </a:t>
            </a:r>
          </a:p>
          <a:p>
            <a:pPr marL="177800" lvl="1" indent="-171450" algn="l" defTabSz="625475">
              <a:lnSpc>
                <a:spcPts val="1400"/>
              </a:lnSpc>
              <a:spcBef>
                <a:spcPts val="0"/>
              </a:spcBef>
              <a:buFont typeface="Arial" panose="020B0604020202020204" pitchFamily="34" charset="0"/>
              <a:buChar char="•"/>
            </a:pPr>
            <a:endParaRPr lang="nl-NL" sz="1050" dirty="0">
              <a:solidFill>
                <a:srgbClr val="666666"/>
              </a:solidFill>
              <a:cs typeface="ヒラギノ角ゴ Pro W3" charset="0"/>
            </a:endParaRPr>
          </a:p>
        </p:txBody>
      </p:sp>
    </p:spTree>
    <p:extLst>
      <p:ext uri="{BB962C8B-B14F-4D97-AF65-F5344CB8AC3E}">
        <p14:creationId xmlns:p14="http://schemas.microsoft.com/office/powerpoint/2010/main" val="1000353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dirty="0"/>
              <a:t>8.2 Aanbevelingen (V)</a:t>
            </a:r>
          </a:p>
        </p:txBody>
      </p:sp>
      <p:sp>
        <p:nvSpPr>
          <p:cNvPr id="16387"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
        <p:nvSpPr>
          <p:cNvPr id="7" name="Subtitel 2"/>
          <p:cNvSpPr>
            <a:spLocks noGrp="1"/>
          </p:cNvSpPr>
          <p:nvPr>
            <p:ph type="subTitle" idx="1"/>
          </p:nvPr>
        </p:nvSpPr>
        <p:spPr>
          <a:xfrm>
            <a:off x="444674" y="1215603"/>
            <a:ext cx="8229600" cy="4699421"/>
          </a:xfrm>
        </p:spPr>
        <p:txBody>
          <a:bodyPr numCol="2">
            <a:normAutofit/>
          </a:bodyPr>
          <a:lstStyle/>
          <a:p>
            <a:pPr marL="4763"/>
            <a:r>
              <a:rPr lang="nl-NL" sz="1050" b="1" dirty="0">
                <a:solidFill>
                  <a:schemeClr val="tx2"/>
                </a:solidFill>
              </a:rPr>
              <a:t>Gebruik dit rapport om….</a:t>
            </a:r>
          </a:p>
          <a:p>
            <a:pPr marL="176213" indent="-171450">
              <a:buFont typeface="Arial" panose="020B0604020202020204" pitchFamily="34" charset="0"/>
              <a:buChar char="•"/>
            </a:pPr>
            <a:r>
              <a:rPr lang="nl-NL" sz="1050" dirty="0"/>
              <a:t>Gebruik de resultaten bij de inkoop en kwaliteitseisen die gesteld worden.</a:t>
            </a:r>
          </a:p>
          <a:p>
            <a:pPr marL="176213" indent="-171450">
              <a:buFont typeface="Arial" panose="020B0604020202020204" pitchFamily="34" charset="0"/>
              <a:buChar char="•"/>
            </a:pPr>
            <a:r>
              <a:rPr lang="nl-NL" sz="1050" dirty="0"/>
              <a:t>Neem de inhoud van het rapport mee in gesprekken met kwartiermakers Wijkzorg</a:t>
            </a:r>
          </a:p>
          <a:p>
            <a:pPr marL="176213" indent="-171450">
              <a:buFont typeface="Arial" panose="020B0604020202020204" pitchFamily="34" charset="0"/>
              <a:buChar char="•"/>
            </a:pPr>
            <a:r>
              <a:rPr lang="nl-NL" sz="1050" dirty="0"/>
              <a:t>Gebruik de thema’s die in dit onderzoek staan bij themabijeenkomsten in de wijk.</a:t>
            </a:r>
          </a:p>
          <a:p>
            <a:pPr marL="176213" indent="-171450">
              <a:buFont typeface="Arial" panose="020B0604020202020204" pitchFamily="34" charset="0"/>
              <a:buChar char="•"/>
            </a:pPr>
            <a:r>
              <a:rPr lang="nl-NL" sz="1050" dirty="0"/>
              <a:t>Ga met elkaar in gesprek over verantwoordelijkheden binnen de zorgteams.  </a:t>
            </a:r>
          </a:p>
          <a:p>
            <a:pPr marL="176213" indent="-171450">
              <a:buFont typeface="Arial" panose="020B0604020202020204" pitchFamily="34" charset="0"/>
              <a:buChar char="•"/>
            </a:pPr>
            <a:r>
              <a:rPr lang="nl-NL" sz="1050" dirty="0"/>
              <a:t>Afstemming te zoeken tussen zorgverzekeraars en gemeente.</a:t>
            </a:r>
          </a:p>
          <a:p>
            <a:pPr marL="4763"/>
            <a:endParaRPr lang="nl-NL" sz="1050" b="1" dirty="0">
              <a:solidFill>
                <a:schemeClr val="tx2"/>
              </a:solidFill>
            </a:endParaRPr>
          </a:p>
          <a:p>
            <a:pPr marL="4763"/>
            <a:r>
              <a:rPr lang="nl-NL" sz="1050" b="1" dirty="0">
                <a:solidFill>
                  <a:schemeClr val="tx2"/>
                </a:solidFill>
              </a:rPr>
              <a:t>Voor iedereen om niet te vergeten… </a:t>
            </a:r>
          </a:p>
          <a:p>
            <a:pPr lvl="0"/>
            <a:r>
              <a:rPr lang="nl-NL" sz="1050" dirty="0"/>
              <a:t>Goede zorg voor mantelzorgers:</a:t>
            </a:r>
          </a:p>
          <a:p>
            <a:pPr marL="441325" lvl="1" indent="-173038" algn="l">
              <a:lnSpc>
                <a:spcPts val="1400"/>
              </a:lnSpc>
              <a:spcBef>
                <a:spcPts val="0"/>
              </a:spcBef>
              <a:buFont typeface="Arial" pitchFamily="34" charset="0"/>
              <a:buChar char="•"/>
            </a:pPr>
            <a:r>
              <a:rPr lang="nl-NL" sz="1050" dirty="0">
                <a:solidFill>
                  <a:srgbClr val="666666"/>
                </a:solidFill>
                <a:cs typeface="ヒラギノ角ゴ Pro W3" charset="0"/>
              </a:rPr>
              <a:t>… houdt de mantelzorger gezond (= minder zorgkosten voor mantelzorger)</a:t>
            </a:r>
          </a:p>
          <a:p>
            <a:pPr marL="441325" lvl="1" indent="-173038" algn="l">
              <a:lnSpc>
                <a:spcPts val="1400"/>
              </a:lnSpc>
              <a:spcBef>
                <a:spcPts val="0"/>
              </a:spcBef>
              <a:buFont typeface="Arial" pitchFamily="34" charset="0"/>
              <a:buChar char="•"/>
            </a:pPr>
            <a:r>
              <a:rPr lang="nl-NL" sz="1050" dirty="0">
                <a:solidFill>
                  <a:srgbClr val="666666"/>
                </a:solidFill>
                <a:cs typeface="ヒラギノ角ゴ Pro W3" charset="0"/>
              </a:rPr>
              <a:t>… houdt het systeem langer in stand (= minder kosten intramurale zorg)</a:t>
            </a:r>
          </a:p>
          <a:p>
            <a:pPr marL="441325" lvl="1" indent="-173038" algn="l">
              <a:lnSpc>
                <a:spcPts val="1400"/>
              </a:lnSpc>
              <a:spcBef>
                <a:spcPts val="0"/>
              </a:spcBef>
              <a:buFont typeface="Arial" pitchFamily="34" charset="0"/>
              <a:buChar char="•"/>
            </a:pPr>
            <a:r>
              <a:rPr lang="nl-NL" sz="1050" dirty="0">
                <a:solidFill>
                  <a:srgbClr val="666666"/>
                </a:solidFill>
                <a:cs typeface="ヒラギノ角ゴ Pro W3" charset="0"/>
              </a:rPr>
              <a:t>… bevordert en/of behoudt de participatie van de mantelzorger (= minder kosten aan uitkering).</a:t>
            </a:r>
          </a:p>
          <a:p>
            <a:pPr marL="4763"/>
            <a:endParaRPr lang="nl-NL" sz="1050" dirty="0">
              <a:solidFill>
                <a:schemeClr val="tx2"/>
              </a:solidFill>
            </a:endParaRPr>
          </a:p>
          <a:p>
            <a:pPr marL="4763"/>
            <a:endParaRPr lang="nl-NL" sz="1050" dirty="0">
              <a:solidFill>
                <a:schemeClr val="tx2"/>
              </a:solidFill>
            </a:endParaRPr>
          </a:p>
          <a:p>
            <a:pPr marL="363538" lvl="1" algn="l" defTabSz="625475">
              <a:lnSpc>
                <a:spcPts val="1400"/>
              </a:lnSpc>
              <a:spcBef>
                <a:spcPts val="0"/>
              </a:spcBef>
            </a:pPr>
            <a:endParaRPr lang="nl-NL" sz="1050" dirty="0">
              <a:solidFill>
                <a:srgbClr val="00B050"/>
              </a:solidFill>
              <a:cs typeface="ヒラギノ角ゴ Pro W3" charset="0"/>
            </a:endParaRPr>
          </a:p>
        </p:txBody>
      </p:sp>
      <p:pic>
        <p:nvPicPr>
          <p:cNvPr id="3" name="Afbeelding 2" descr="DSC_1028.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07857" y="1215602"/>
            <a:ext cx="3236144" cy="4421937"/>
          </a:xfrm>
          <a:prstGeom prst="rect">
            <a:avLst/>
          </a:prstGeom>
        </p:spPr>
      </p:pic>
    </p:spTree>
    <p:extLst>
      <p:ext uri="{BB962C8B-B14F-4D97-AF65-F5344CB8AC3E}">
        <p14:creationId xmlns:p14="http://schemas.microsoft.com/office/powerpoint/2010/main" val="2094559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DSC_1006.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673"/>
            <a:ext cx="9154243" cy="5962823"/>
          </a:xfrm>
          <a:prstGeom prst="rect">
            <a:avLst/>
          </a:prstGeom>
        </p:spPr>
      </p:pic>
      <p:sp>
        <p:nvSpPr>
          <p:cNvPr id="3" name="Tijdelijke aanduiding voor tekst 2"/>
          <p:cNvSpPr>
            <a:spLocks noGrp="1"/>
          </p:cNvSpPr>
          <p:nvPr>
            <p:ph type="body" sz="quarter" idx="11"/>
          </p:nvPr>
        </p:nvSpPr>
        <p:spPr>
          <a:xfrm>
            <a:off x="2179529" y="4271375"/>
            <a:ext cx="6363221" cy="938629"/>
          </a:xfrm>
        </p:spPr>
        <p:txBody>
          <a:bodyPr/>
          <a:lstStyle/>
          <a:p>
            <a:endParaRPr lang="nl-NL" sz="2600" b="1" i="0" dirty="0">
              <a:latin typeface="Arail"/>
            </a:endParaRPr>
          </a:p>
          <a:p>
            <a:pPr algn="ctr"/>
            <a:r>
              <a:rPr lang="nl-NL" sz="2600" b="1" i="0" dirty="0">
                <a:latin typeface="Arail"/>
              </a:rPr>
              <a:t>9. ONDERZOEKSVERANTWOORDING</a:t>
            </a:r>
            <a:endParaRPr lang="nl-NL" sz="2600" i="0" dirty="0">
              <a:latin typeface="Arail"/>
            </a:endParaRPr>
          </a:p>
        </p:txBody>
      </p:sp>
    </p:spTree>
    <p:extLst>
      <p:ext uri="{BB962C8B-B14F-4D97-AF65-F5344CB8AC3E}">
        <p14:creationId xmlns:p14="http://schemas.microsoft.com/office/powerpoint/2010/main" val="17223397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altLang="nl-NL" sz="1400" dirty="0">
                <a:solidFill>
                  <a:schemeClr val="accent6"/>
                </a:solidFill>
                <a:ea typeface="ヒラギノ角ゴ Pro W3" pitchFamily="122" charset="-128"/>
              </a:rPr>
              <a:t> ONDERZOEKSVERANTWOORDING</a:t>
            </a:r>
            <a:br>
              <a:rPr lang="nl-NL" altLang="nl-NL" sz="1400" dirty="0">
                <a:solidFill>
                  <a:schemeClr val="accent6"/>
                </a:solidFill>
                <a:ea typeface="ヒラギノ角ゴ Pro W3" pitchFamily="122" charset="-128"/>
              </a:rPr>
            </a:br>
            <a:r>
              <a:rPr lang="nl-NL" altLang="nl-NL" dirty="0"/>
              <a:t>9</a:t>
            </a:r>
            <a:r>
              <a:rPr lang="nl-NL" dirty="0"/>
              <a:t>.1 METHODOLOGIE EN OPZET</a:t>
            </a:r>
            <a:br>
              <a:rPr lang="nl-NL" dirty="0"/>
            </a:br>
            <a:endParaRPr lang="nl-NL" dirty="0"/>
          </a:p>
        </p:txBody>
      </p:sp>
      <p:sp>
        <p:nvSpPr>
          <p:cNvPr id="19458" name="Subtitel 2"/>
          <p:cNvSpPr>
            <a:spLocks noGrp="1"/>
          </p:cNvSpPr>
          <p:nvPr>
            <p:ph type="subTitle" idx="1"/>
          </p:nvPr>
        </p:nvSpPr>
        <p:spPr bwMode="auto">
          <a:xfrm>
            <a:off x="457200" y="1566863"/>
            <a:ext cx="2325452" cy="4071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nchor="t" anchorCtr="0" compatLnSpc="1">
            <a:prstTxWarp prst="textNoShape">
              <a:avLst/>
            </a:prstTxWarp>
          </a:bodyPr>
          <a:lstStyle/>
          <a:p>
            <a:pPr>
              <a:spcBef>
                <a:spcPct val="0"/>
              </a:spcBef>
            </a:pPr>
            <a:br>
              <a:rPr lang="nl-NL" altLang="nl-NL" sz="1050" b="1" dirty="0">
                <a:solidFill>
                  <a:srgbClr val="CE3B44"/>
                </a:solidFill>
                <a:ea typeface="ヒラギノ角ゴ Pro W3" pitchFamily="122" charset="-128"/>
              </a:rPr>
            </a:br>
            <a:r>
              <a:rPr lang="nl-NL" altLang="nl-NL" sz="1050" b="1" dirty="0">
                <a:solidFill>
                  <a:srgbClr val="CE3B44"/>
                </a:solidFill>
                <a:ea typeface="ヒラギノ角ゴ Pro W3" pitchFamily="122" charset="-128"/>
              </a:rPr>
              <a:t>Centrale onderzoeksvragen</a:t>
            </a:r>
          </a:p>
          <a:p>
            <a:pPr>
              <a:spcBef>
                <a:spcPct val="0"/>
              </a:spcBef>
            </a:pPr>
            <a:r>
              <a:rPr lang="nl-NL" sz="1050" dirty="0"/>
              <a:t>Centrale onderzoeksvraag:</a:t>
            </a:r>
          </a:p>
          <a:p>
            <a:r>
              <a:rPr lang="nl-NL" sz="1050" dirty="0"/>
              <a:t>Wat zijn de ervaringen, wensen en behoeften van mantelzorgers van naasten uit de wijkzorg?</a:t>
            </a:r>
          </a:p>
          <a:p>
            <a:pPr marL="171450" indent="-171450">
              <a:spcBef>
                <a:spcPct val="0"/>
              </a:spcBef>
              <a:buFont typeface="Arial" panose="020B0604020202020204" pitchFamily="34" charset="0"/>
              <a:buChar char="•"/>
            </a:pPr>
            <a:endParaRPr lang="nl-NL" sz="1050" dirty="0"/>
          </a:p>
          <a:p>
            <a:pPr>
              <a:spcBef>
                <a:spcPct val="0"/>
              </a:spcBef>
            </a:pPr>
            <a:r>
              <a:rPr lang="nl-NL" altLang="nl-NL" sz="1050" b="1" dirty="0">
                <a:solidFill>
                  <a:srgbClr val="CE3B44"/>
                </a:solidFill>
                <a:ea typeface="ヒラギノ角ゴ Pro W3" pitchFamily="122" charset="-128"/>
              </a:rPr>
              <a:t>Methodologie en onderzoeksopzet</a:t>
            </a:r>
          </a:p>
          <a:p>
            <a:r>
              <a:rPr lang="nl-NL" altLang="en-US" sz="1050" dirty="0"/>
              <a:t>In dit onderzoek maken wij gebruik van de responsieve methodologie (</a:t>
            </a:r>
            <a:r>
              <a:rPr lang="nl-NL" altLang="en-US" sz="1050" dirty="0" err="1"/>
              <a:t>Stake</a:t>
            </a:r>
            <a:r>
              <a:rPr lang="nl-NL" altLang="en-US" sz="1050" dirty="0"/>
              <a:t>, 1975; Abma &amp; Widdershoven, 2006; </a:t>
            </a:r>
            <a:r>
              <a:rPr lang="nl-NL" altLang="en-US" sz="1050" dirty="0" err="1"/>
              <a:t>Guba</a:t>
            </a:r>
            <a:r>
              <a:rPr lang="nl-NL" altLang="en-US" sz="1050" dirty="0"/>
              <a:t> &amp; Lincoln, 1989; Abma &amp; Widdershoven, 2014). Co-creatie of participatie, en zeggenschap staan hierbij centraal. Niet ‘voor u, maar zonder u’, zoals traditionele onderzoek veelal uitgevoerd wordt, maar ‘voor u en met u’. Centraal in het onderzoek staan de verhalen van </a:t>
            </a:r>
            <a:r>
              <a:rPr lang="nl-NL" sz="1050" dirty="0"/>
              <a:t>mantelzorgers </a:t>
            </a:r>
            <a:r>
              <a:rPr lang="nl-NL" altLang="en-US" sz="1050" dirty="0"/>
              <a:t>over hun ervaringen met de zorg in de wijk. Het onderzoek is opgezet in diverse fasen (zie hiernaast).</a:t>
            </a:r>
          </a:p>
          <a:p>
            <a:pPr>
              <a:spcBef>
                <a:spcPct val="0"/>
              </a:spcBef>
            </a:pPr>
            <a:endParaRPr lang="nl-NL" altLang="nl-NL" b="1" dirty="0">
              <a:solidFill>
                <a:srgbClr val="CE3B44"/>
              </a:solidFill>
              <a:ea typeface="ヒラギノ角ゴ Pro W3" pitchFamily="122" charset="-128"/>
            </a:endParaRPr>
          </a:p>
          <a:p>
            <a:pPr>
              <a:spcBef>
                <a:spcPct val="0"/>
              </a:spcBef>
            </a:pPr>
            <a:endParaRPr lang="nl-NL" altLang="nl-NL" b="1" dirty="0">
              <a:solidFill>
                <a:srgbClr val="CE3B44"/>
              </a:solidFill>
              <a:ea typeface="ヒラギノ角ゴ Pro W3" pitchFamily="122" charset="-128"/>
            </a:endParaRPr>
          </a:p>
        </p:txBody>
      </p:sp>
      <p:sp>
        <p:nvSpPr>
          <p:cNvPr id="83" name="AutoShape 2"/>
          <p:cNvSpPr>
            <a:spLocks/>
          </p:cNvSpPr>
          <p:nvPr/>
        </p:nvSpPr>
        <p:spPr bwMode="auto">
          <a:xfrm>
            <a:off x="7008343" y="2075196"/>
            <a:ext cx="1967427" cy="4734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w="3175">
            <a:solidFill>
              <a:srgbClr val="D43541"/>
            </a:solidFill>
          </a:ln>
        </p:spPr>
        <p:style>
          <a:lnRef idx="2">
            <a:schemeClr val="dk1"/>
          </a:lnRef>
          <a:fillRef idx="1001">
            <a:schemeClr val="lt2"/>
          </a:fillRef>
          <a:effectRef idx="0">
            <a:schemeClr val="dk1"/>
          </a:effectRef>
          <a:fontRef idx="minor">
            <a:schemeClr val="dk1"/>
          </a:fontRef>
        </p:style>
        <p:txBody>
          <a:bodyPr lIns="0" tIns="0" rIns="0" bIns="0" anchor="ctr"/>
          <a:lstStyle/>
          <a:p>
            <a:pPr marL="138113" indent="-138113">
              <a:buClr>
                <a:srgbClr val="030303"/>
              </a:buClr>
              <a:buSzPct val="75000"/>
              <a:buFontTx/>
              <a:buChar char="•"/>
              <a:defRPr/>
            </a:pPr>
            <a:endParaRPr lang="nl-NL" sz="950" dirty="0">
              <a:solidFill>
                <a:schemeClr val="tx1"/>
              </a:solidFill>
              <a:latin typeface="Arvo"/>
            </a:endParaRPr>
          </a:p>
          <a:p>
            <a:pPr marL="138113" indent="-46038">
              <a:buClr>
                <a:srgbClr val="030303"/>
              </a:buClr>
              <a:buSzPct val="75000"/>
              <a:buFontTx/>
              <a:buChar char="•"/>
              <a:defRPr/>
            </a:pPr>
            <a:r>
              <a:rPr lang="nl-NL" sz="950" dirty="0">
                <a:solidFill>
                  <a:schemeClr val="tx1"/>
                </a:solidFill>
                <a:latin typeface="Arvo" charset="0"/>
              </a:rPr>
              <a:t>Complementair</a:t>
            </a:r>
            <a:r>
              <a:rPr lang="nl-NL" sz="950" dirty="0">
                <a:solidFill>
                  <a:schemeClr val="tx1"/>
                </a:solidFill>
                <a:latin typeface="Arvo"/>
              </a:rPr>
              <a:t> onderzoeksteam</a:t>
            </a:r>
          </a:p>
          <a:p>
            <a:pPr defTabSz="623888">
              <a:lnSpc>
                <a:spcPct val="120000"/>
              </a:lnSpc>
              <a:defRPr/>
            </a:pPr>
            <a:endParaRPr lang="nl-NL" sz="950" b="1" dirty="0">
              <a:solidFill>
                <a:schemeClr val="tx1"/>
              </a:solidFill>
              <a:latin typeface="Arvo"/>
              <a:ea typeface="Arvo" charset="0"/>
              <a:cs typeface="Arvo" charset="0"/>
            </a:endParaRPr>
          </a:p>
        </p:txBody>
      </p:sp>
      <p:sp>
        <p:nvSpPr>
          <p:cNvPr id="86" name="AutoShape 5"/>
          <p:cNvSpPr>
            <a:spLocks/>
          </p:cNvSpPr>
          <p:nvPr/>
        </p:nvSpPr>
        <p:spPr bwMode="auto">
          <a:xfrm>
            <a:off x="4493605" y="2075573"/>
            <a:ext cx="2397617" cy="47308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FFFFFF"/>
          </a:solidFill>
          <a:ln w="3175">
            <a:solidFill>
              <a:srgbClr val="D43541"/>
            </a:solidFill>
          </a:ln>
        </p:spPr>
        <p:style>
          <a:lnRef idx="2">
            <a:schemeClr val="dk1"/>
          </a:lnRef>
          <a:fillRef idx="1001">
            <a:schemeClr val="lt2"/>
          </a:fillRef>
          <a:effectRef idx="0">
            <a:schemeClr val="dk1"/>
          </a:effectRef>
          <a:fontRef idx="minor">
            <a:schemeClr val="dk1"/>
          </a:fontRef>
        </p:style>
        <p:txBody>
          <a:bodyPr lIns="45719" tIns="45719" rIns="45719" bIns="45719" anchor="ctr"/>
          <a:lstStyle/>
          <a:p>
            <a:pPr marL="138113" indent="-46038" eaLnBrk="0">
              <a:buClr>
                <a:srgbClr val="030303"/>
              </a:buClr>
              <a:buSzPct val="75000"/>
              <a:buFontTx/>
              <a:buChar char="•"/>
              <a:defRPr/>
            </a:pPr>
            <a:r>
              <a:rPr lang="nl-NL" altLang="en-US" sz="950" dirty="0">
                <a:solidFill>
                  <a:schemeClr val="tx1"/>
                </a:solidFill>
                <a:latin typeface="Arvo"/>
              </a:rPr>
              <a:t>Werving onderzoekspartners, voice-overgroep en klankbordgroep</a:t>
            </a:r>
          </a:p>
        </p:txBody>
      </p:sp>
      <p:sp>
        <p:nvSpPr>
          <p:cNvPr id="89" name="AutoShape 12"/>
          <p:cNvSpPr>
            <a:spLocks/>
          </p:cNvSpPr>
          <p:nvPr/>
        </p:nvSpPr>
        <p:spPr bwMode="auto">
          <a:xfrm>
            <a:off x="7008405" y="1818057"/>
            <a:ext cx="1972736" cy="21648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FFFFFF"/>
          </a:solidFill>
          <a:ln w="3175">
            <a:solidFill>
              <a:srgbClr val="D43541"/>
            </a:solidFill>
          </a:ln>
        </p:spPr>
        <p:style>
          <a:lnRef idx="2">
            <a:schemeClr val="dk1"/>
          </a:lnRef>
          <a:fillRef idx="1001">
            <a:schemeClr val="lt2"/>
          </a:fillRef>
          <a:effectRef idx="0">
            <a:schemeClr val="dk1"/>
          </a:effectRef>
          <a:fontRef idx="minor">
            <a:schemeClr val="dk1"/>
          </a:fontRef>
        </p:style>
        <p:txBody>
          <a:bodyPr lIns="45719" tIns="45719" rIns="45719" bIns="45719" anchor="ctr"/>
          <a:lstStyle/>
          <a:p>
            <a:pPr algn="ctr"/>
            <a:r>
              <a:rPr lang="nl-NL" sz="950" b="1" dirty="0">
                <a:solidFill>
                  <a:schemeClr val="tx1"/>
                </a:solidFill>
              </a:rPr>
              <a:t>OUTPUT</a:t>
            </a:r>
          </a:p>
        </p:txBody>
      </p:sp>
      <p:sp>
        <p:nvSpPr>
          <p:cNvPr id="92" name="AutoShape 15"/>
          <p:cNvSpPr>
            <a:spLocks/>
          </p:cNvSpPr>
          <p:nvPr/>
        </p:nvSpPr>
        <p:spPr bwMode="auto">
          <a:xfrm>
            <a:off x="4499515" y="1818057"/>
            <a:ext cx="2391861" cy="21648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FFFFFF"/>
          </a:solidFill>
          <a:ln w="3175">
            <a:solidFill>
              <a:srgbClr val="D43541"/>
            </a:solidFill>
          </a:ln>
        </p:spPr>
        <p:style>
          <a:lnRef idx="2">
            <a:schemeClr val="dk1"/>
          </a:lnRef>
          <a:fillRef idx="1001">
            <a:schemeClr val="lt2"/>
          </a:fillRef>
          <a:effectRef idx="0">
            <a:schemeClr val="dk1"/>
          </a:effectRef>
          <a:fontRef idx="minor">
            <a:schemeClr val="dk1"/>
          </a:fontRef>
        </p:style>
        <p:txBody>
          <a:bodyPr lIns="45719" tIns="45719" rIns="45719" bIns="45719" anchor="ctr"/>
          <a:lstStyle/>
          <a:p>
            <a:pPr algn="ctr"/>
            <a:r>
              <a:rPr lang="nl-NL" sz="950" b="1" dirty="0">
                <a:solidFill>
                  <a:schemeClr val="tx1"/>
                </a:solidFill>
              </a:rPr>
              <a:t>ACTIVITEITEN</a:t>
            </a:r>
          </a:p>
        </p:txBody>
      </p:sp>
      <p:sp>
        <p:nvSpPr>
          <p:cNvPr id="95" name="AutoShape 2"/>
          <p:cNvSpPr>
            <a:spLocks/>
          </p:cNvSpPr>
          <p:nvPr/>
        </p:nvSpPr>
        <p:spPr bwMode="auto">
          <a:xfrm>
            <a:off x="7008343" y="2604410"/>
            <a:ext cx="1967427" cy="5889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w="3175">
            <a:solidFill>
              <a:srgbClr val="D43541"/>
            </a:solidFill>
          </a:ln>
        </p:spPr>
        <p:style>
          <a:lnRef idx="2">
            <a:schemeClr val="dk1"/>
          </a:lnRef>
          <a:fillRef idx="1001">
            <a:schemeClr val="lt2"/>
          </a:fillRef>
          <a:effectRef idx="0">
            <a:schemeClr val="dk1"/>
          </a:effectRef>
          <a:fontRef idx="minor">
            <a:schemeClr val="dk1"/>
          </a:fontRef>
        </p:style>
        <p:txBody>
          <a:bodyPr lIns="0" tIns="0" rIns="0" bIns="0" anchor="ctr"/>
          <a:lstStyle/>
          <a:p>
            <a:pPr marL="138113" indent="-46038">
              <a:buClr>
                <a:srgbClr val="030303"/>
              </a:buClr>
              <a:buSzPct val="75000"/>
              <a:buFontTx/>
              <a:buChar char="•"/>
              <a:defRPr/>
            </a:pPr>
            <a:r>
              <a:rPr lang="nl-NL" sz="950" dirty="0">
                <a:solidFill>
                  <a:schemeClr val="tx1"/>
                </a:solidFill>
                <a:latin typeface="Arvo"/>
              </a:rPr>
              <a:t>Eerste beeld issues die spelen en mantelzorgers</a:t>
            </a:r>
          </a:p>
        </p:txBody>
      </p:sp>
      <p:sp>
        <p:nvSpPr>
          <p:cNvPr id="98" name="AutoShape 5"/>
          <p:cNvSpPr>
            <a:spLocks/>
          </p:cNvSpPr>
          <p:nvPr/>
        </p:nvSpPr>
        <p:spPr bwMode="auto">
          <a:xfrm>
            <a:off x="4493605" y="2604669"/>
            <a:ext cx="2397617" cy="58869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FFFFFF"/>
          </a:solidFill>
          <a:ln w="3175">
            <a:solidFill>
              <a:srgbClr val="D43541"/>
            </a:solidFill>
          </a:ln>
        </p:spPr>
        <p:style>
          <a:lnRef idx="2">
            <a:schemeClr val="dk1"/>
          </a:lnRef>
          <a:fillRef idx="1001">
            <a:schemeClr val="lt2"/>
          </a:fillRef>
          <a:effectRef idx="0">
            <a:schemeClr val="dk1"/>
          </a:effectRef>
          <a:fontRef idx="minor">
            <a:schemeClr val="dk1"/>
          </a:fontRef>
        </p:style>
        <p:txBody>
          <a:bodyPr lIns="45719" tIns="45719" rIns="45719" bIns="45719" anchor="ctr"/>
          <a:lstStyle/>
          <a:p>
            <a:pPr marL="138113" indent="-46038" eaLnBrk="0">
              <a:buClr>
                <a:srgbClr val="030303"/>
              </a:buClr>
              <a:buSzPct val="75000"/>
              <a:buFontTx/>
              <a:buChar char="•"/>
              <a:defRPr/>
            </a:pPr>
            <a:r>
              <a:rPr lang="nl-NL" altLang="en-US" sz="950" dirty="0">
                <a:solidFill>
                  <a:schemeClr val="tx1"/>
                </a:solidFill>
                <a:latin typeface="Arvo"/>
              </a:rPr>
              <a:t>Gesprekken met ervaringsdeskundigen en sleutelfiguren</a:t>
            </a:r>
          </a:p>
          <a:p>
            <a:pPr marL="138113" indent="-46038" eaLnBrk="0">
              <a:buClr>
                <a:srgbClr val="030303"/>
              </a:buClr>
              <a:buSzPct val="75000"/>
              <a:buFontTx/>
              <a:buChar char="•"/>
              <a:defRPr/>
            </a:pPr>
            <a:r>
              <a:rPr lang="en-US" altLang="en-US" sz="950" dirty="0" err="1">
                <a:solidFill>
                  <a:schemeClr val="tx1"/>
                </a:solidFill>
                <a:latin typeface="Arvo"/>
              </a:rPr>
              <a:t>Voorbereiden</a:t>
            </a:r>
            <a:r>
              <a:rPr lang="en-US" altLang="en-US" sz="950" dirty="0">
                <a:solidFill>
                  <a:schemeClr val="tx1"/>
                </a:solidFill>
                <a:latin typeface="Arvo"/>
              </a:rPr>
              <a:t> </a:t>
            </a:r>
            <a:r>
              <a:rPr lang="en-US" altLang="en-US" sz="950" dirty="0" err="1">
                <a:solidFill>
                  <a:schemeClr val="tx1"/>
                </a:solidFill>
                <a:latin typeface="Arvo" charset="0"/>
              </a:rPr>
              <a:t>fase</a:t>
            </a:r>
            <a:r>
              <a:rPr lang="en-US" altLang="en-US" sz="950" dirty="0">
                <a:solidFill>
                  <a:schemeClr val="tx1"/>
                </a:solidFill>
                <a:latin typeface="Arvo" charset="0"/>
              </a:rPr>
              <a:t> II</a:t>
            </a:r>
            <a:endParaRPr lang="nl-NL" altLang="en-US" sz="950" dirty="0">
              <a:solidFill>
                <a:schemeClr val="tx1"/>
              </a:solidFill>
              <a:latin typeface="Arvo" charset="0"/>
            </a:endParaRPr>
          </a:p>
        </p:txBody>
      </p:sp>
      <p:sp>
        <p:nvSpPr>
          <p:cNvPr id="101" name="AutoShape 9"/>
          <p:cNvSpPr>
            <a:spLocks/>
          </p:cNvSpPr>
          <p:nvPr/>
        </p:nvSpPr>
        <p:spPr bwMode="auto">
          <a:xfrm>
            <a:off x="2950732" y="2075573"/>
            <a:ext cx="1440444" cy="111779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FFFFFF"/>
          </a:solidFill>
          <a:ln w="3175">
            <a:solidFill>
              <a:srgbClr val="D43541"/>
            </a:solidFill>
          </a:ln>
        </p:spPr>
        <p:style>
          <a:lnRef idx="2">
            <a:schemeClr val="dk1"/>
          </a:lnRef>
          <a:fillRef idx="1001">
            <a:schemeClr val="lt2"/>
          </a:fillRef>
          <a:effectRef idx="0">
            <a:schemeClr val="dk1"/>
          </a:effectRef>
          <a:fontRef idx="minor">
            <a:schemeClr val="dk1"/>
          </a:fontRef>
        </p:style>
        <p:txBody>
          <a:bodyPr lIns="45719" tIns="45719" rIns="45719" bIns="45719" anchor="ctr"/>
          <a:lstStyle/>
          <a:p>
            <a:pPr algn="ctr" eaLnBrk="1">
              <a:lnSpc>
                <a:spcPct val="120000"/>
              </a:lnSpc>
            </a:pPr>
            <a:r>
              <a:rPr lang="en-US" altLang="en-US" sz="950" b="1" dirty="0">
                <a:solidFill>
                  <a:schemeClr val="tx1"/>
                </a:solidFill>
                <a:latin typeface="Arvo" charset="0"/>
                <a:ea typeface="Arvo" charset="0"/>
                <a:cs typeface="Arvo" charset="0"/>
                <a:sym typeface="Arvo" charset="0"/>
              </a:rPr>
              <a:t>FASE I:</a:t>
            </a:r>
          </a:p>
          <a:p>
            <a:pPr algn="ctr" eaLnBrk="1">
              <a:lnSpc>
                <a:spcPct val="120000"/>
              </a:lnSpc>
            </a:pPr>
            <a:r>
              <a:rPr lang="en-US" altLang="en-US" sz="950" b="1" dirty="0">
                <a:solidFill>
                  <a:schemeClr val="tx1"/>
                </a:solidFill>
                <a:latin typeface="Arvo" charset="0"/>
                <a:sym typeface="Arvo" charset="0"/>
              </a:rPr>
              <a:t>INVENTARISATIE</a:t>
            </a:r>
            <a:endParaRPr lang="nl-NL" altLang="en-US" sz="950" b="1" dirty="0">
              <a:solidFill>
                <a:schemeClr val="tx1"/>
              </a:solidFill>
              <a:latin typeface="Arvo" charset="0"/>
            </a:endParaRPr>
          </a:p>
        </p:txBody>
      </p:sp>
      <p:sp>
        <p:nvSpPr>
          <p:cNvPr id="104" name="AutoShape 2"/>
          <p:cNvSpPr>
            <a:spLocks/>
          </p:cNvSpPr>
          <p:nvPr/>
        </p:nvSpPr>
        <p:spPr bwMode="auto">
          <a:xfrm>
            <a:off x="7008343" y="3235587"/>
            <a:ext cx="1967427" cy="7671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w="3175">
            <a:solidFill>
              <a:srgbClr val="D43541"/>
            </a:solidFill>
          </a:ln>
        </p:spPr>
        <p:style>
          <a:lnRef idx="2">
            <a:schemeClr val="dk1"/>
          </a:lnRef>
          <a:fillRef idx="1001">
            <a:schemeClr val="lt2"/>
          </a:fillRef>
          <a:effectRef idx="0">
            <a:schemeClr val="dk1"/>
          </a:effectRef>
          <a:fontRef idx="minor">
            <a:schemeClr val="dk1"/>
          </a:fontRef>
        </p:style>
        <p:txBody>
          <a:bodyPr lIns="0" tIns="0" rIns="0" bIns="0" anchor="ctr"/>
          <a:lstStyle/>
          <a:p>
            <a:pPr marL="138113" indent="-46038" eaLnBrk="0">
              <a:buClr>
                <a:srgbClr val="030303"/>
              </a:buClr>
              <a:buSzPct val="75000"/>
              <a:buFontTx/>
              <a:buChar char="•"/>
              <a:defRPr/>
            </a:pPr>
            <a:r>
              <a:rPr lang="nl-NL" sz="950" dirty="0">
                <a:solidFill>
                  <a:schemeClr val="tx1"/>
                </a:solidFill>
                <a:latin typeface="Arvo"/>
                <a:sym typeface="Palatino" charset="0"/>
              </a:rPr>
              <a:t>Rijk beeld aan verhalen</a:t>
            </a:r>
          </a:p>
          <a:p>
            <a:pPr marL="138113" indent="-46038" eaLnBrk="0">
              <a:buClr>
                <a:srgbClr val="030303"/>
              </a:buClr>
              <a:buSzPct val="75000"/>
              <a:buFontTx/>
              <a:buChar char="•"/>
              <a:defRPr/>
            </a:pPr>
            <a:r>
              <a:rPr lang="nl-NL" sz="950" dirty="0">
                <a:solidFill>
                  <a:schemeClr val="tx1"/>
                </a:solidFill>
                <a:latin typeface="Arvo"/>
                <a:sym typeface="Palatino" charset="0"/>
              </a:rPr>
              <a:t>Breed spectrum aan issues </a:t>
            </a:r>
          </a:p>
        </p:txBody>
      </p:sp>
      <p:sp>
        <p:nvSpPr>
          <p:cNvPr id="107" name="AutoShape 5"/>
          <p:cNvSpPr>
            <a:spLocks/>
          </p:cNvSpPr>
          <p:nvPr/>
        </p:nvSpPr>
        <p:spPr bwMode="auto">
          <a:xfrm>
            <a:off x="4499512" y="3235586"/>
            <a:ext cx="2397617" cy="76716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FFFFFF"/>
          </a:solidFill>
          <a:ln w="3175">
            <a:solidFill>
              <a:srgbClr val="D43541"/>
            </a:solidFill>
          </a:ln>
        </p:spPr>
        <p:style>
          <a:lnRef idx="2">
            <a:schemeClr val="dk1"/>
          </a:lnRef>
          <a:fillRef idx="1001">
            <a:schemeClr val="lt2"/>
          </a:fillRef>
          <a:effectRef idx="0">
            <a:schemeClr val="dk1"/>
          </a:effectRef>
          <a:fontRef idx="minor">
            <a:schemeClr val="dk1"/>
          </a:fontRef>
        </p:style>
        <p:txBody>
          <a:bodyPr lIns="45719" tIns="45719" rIns="45719" bIns="45719" anchor="ctr"/>
          <a:lstStyle/>
          <a:p>
            <a:pPr marL="138113" indent="-46038" eaLnBrk="0">
              <a:buClr>
                <a:srgbClr val="030303"/>
              </a:buClr>
              <a:buSzPct val="75000"/>
              <a:buFontTx/>
              <a:buChar char="•"/>
              <a:defRPr/>
            </a:pPr>
            <a:r>
              <a:rPr lang="nl-NL" altLang="en-US" sz="950" dirty="0">
                <a:solidFill>
                  <a:schemeClr val="tx1"/>
                </a:solidFill>
                <a:latin typeface="Arvo"/>
              </a:rPr>
              <a:t>Interviews met mantelzorgers bij hen thuis of in een openbare gelegenheid (n=40)</a:t>
            </a:r>
          </a:p>
          <a:p>
            <a:pPr marL="138113" indent="-46038" eaLnBrk="0">
              <a:buClr>
                <a:srgbClr val="030303"/>
              </a:buClr>
              <a:buSzPct val="75000"/>
              <a:buFontTx/>
              <a:buChar char="•"/>
              <a:defRPr/>
            </a:pPr>
            <a:r>
              <a:rPr lang="nl-NL" altLang="en-US" sz="950" dirty="0">
                <a:solidFill>
                  <a:schemeClr val="tx1"/>
                </a:solidFill>
                <a:latin typeface="Arvo"/>
              </a:rPr>
              <a:t>(Tussentijdse) Reflectiemomenten </a:t>
            </a:r>
            <a:r>
              <a:rPr lang="nl-NL" altLang="en-US" sz="950" dirty="0">
                <a:solidFill>
                  <a:schemeClr val="tx1"/>
                </a:solidFill>
                <a:latin typeface="Arvo" charset="0"/>
              </a:rPr>
              <a:t>met onderzoekspartners</a:t>
            </a:r>
          </a:p>
        </p:txBody>
      </p:sp>
      <p:sp>
        <p:nvSpPr>
          <p:cNvPr id="110" name="AutoShape 9"/>
          <p:cNvSpPr>
            <a:spLocks/>
          </p:cNvSpPr>
          <p:nvPr/>
        </p:nvSpPr>
        <p:spPr bwMode="auto">
          <a:xfrm>
            <a:off x="2955900" y="3250058"/>
            <a:ext cx="1440444" cy="75269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FFFFFF"/>
          </a:solidFill>
          <a:ln w="3175">
            <a:solidFill>
              <a:srgbClr val="D43541"/>
            </a:solidFill>
          </a:ln>
        </p:spPr>
        <p:style>
          <a:lnRef idx="2">
            <a:schemeClr val="dk1"/>
          </a:lnRef>
          <a:fillRef idx="1001">
            <a:schemeClr val="lt2"/>
          </a:fillRef>
          <a:effectRef idx="0">
            <a:schemeClr val="dk1"/>
          </a:effectRef>
          <a:fontRef idx="minor">
            <a:schemeClr val="dk1"/>
          </a:fontRef>
        </p:style>
        <p:txBody>
          <a:bodyPr lIns="45719" tIns="45719" rIns="45719" bIns="45719" anchor="ctr"/>
          <a:lstStyle/>
          <a:p>
            <a:pPr algn="ctr" eaLnBrk="1">
              <a:lnSpc>
                <a:spcPct val="120000"/>
              </a:lnSpc>
            </a:pPr>
            <a:r>
              <a:rPr lang="en-US" altLang="en-US" sz="950" b="1" dirty="0">
                <a:solidFill>
                  <a:schemeClr val="tx1"/>
                </a:solidFill>
                <a:latin typeface="Arvo" charset="0"/>
                <a:ea typeface="Arvo" charset="0"/>
                <a:cs typeface="Arvo" charset="0"/>
                <a:sym typeface="Arvo" charset="0"/>
              </a:rPr>
              <a:t>FASE II:</a:t>
            </a:r>
          </a:p>
          <a:p>
            <a:pPr algn="ctr" eaLnBrk="1">
              <a:lnSpc>
                <a:spcPct val="120000"/>
              </a:lnSpc>
            </a:pPr>
            <a:r>
              <a:rPr lang="en-US" altLang="en-US" sz="950" b="1" dirty="0">
                <a:solidFill>
                  <a:schemeClr val="tx1"/>
                </a:solidFill>
                <a:latin typeface="Arvo" charset="0"/>
                <a:sym typeface="Arvo" charset="0"/>
              </a:rPr>
              <a:t>VERKENNING </a:t>
            </a:r>
            <a:endParaRPr lang="nl-NL" altLang="en-US" sz="950" b="1" dirty="0">
              <a:solidFill>
                <a:schemeClr val="tx1"/>
              </a:solidFill>
              <a:latin typeface="Arvo" charset="0"/>
            </a:endParaRPr>
          </a:p>
        </p:txBody>
      </p:sp>
      <p:sp>
        <p:nvSpPr>
          <p:cNvPr id="112" name="AutoShape 5"/>
          <p:cNvSpPr>
            <a:spLocks/>
          </p:cNvSpPr>
          <p:nvPr/>
        </p:nvSpPr>
        <p:spPr bwMode="auto">
          <a:xfrm>
            <a:off x="4496558" y="4049005"/>
            <a:ext cx="2397617" cy="97428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rgbClr val="FFFFFF"/>
          </a:solidFill>
          <a:ln w="3175">
            <a:solidFill>
              <a:srgbClr val="D43541"/>
            </a:solidFill>
          </a:ln>
        </p:spPr>
        <p:style>
          <a:lnRef idx="2">
            <a:schemeClr val="dk1"/>
          </a:lnRef>
          <a:fillRef idx="1001">
            <a:schemeClr val="lt2"/>
          </a:fillRef>
          <a:effectRef idx="0">
            <a:schemeClr val="dk1"/>
          </a:effectRef>
          <a:fontRef idx="minor">
            <a:schemeClr val="dk1"/>
          </a:fontRef>
        </p:style>
        <p:txBody>
          <a:bodyPr lIns="45719" tIns="45719" rIns="45719" bIns="45719" anchor="ctr"/>
          <a:lstStyle>
            <a:lvl1pPr marL="138113" indent="-138113" eaLnBrk="0">
              <a:defRPr sz="2400">
                <a:solidFill>
                  <a:srgbClr val="AFD5D9"/>
                </a:solidFill>
                <a:latin typeface="Palatino" charset="0"/>
                <a:ea typeface="Palatino" charset="0"/>
                <a:cs typeface="Palatino" charset="0"/>
                <a:sym typeface="Palatino" charset="0"/>
              </a:defRPr>
            </a:lvl1pPr>
            <a:lvl2pPr eaLnBrk="0">
              <a:defRPr sz="2400">
                <a:solidFill>
                  <a:srgbClr val="AFD5D9"/>
                </a:solidFill>
                <a:latin typeface="Palatino" charset="0"/>
                <a:ea typeface="Palatino" charset="0"/>
                <a:cs typeface="Palatino" charset="0"/>
                <a:sym typeface="Palatino" charset="0"/>
              </a:defRPr>
            </a:lvl2pPr>
            <a:lvl3pPr eaLnBrk="0">
              <a:defRPr sz="2400">
                <a:solidFill>
                  <a:srgbClr val="AFD5D9"/>
                </a:solidFill>
                <a:latin typeface="Palatino" charset="0"/>
                <a:ea typeface="Palatino" charset="0"/>
                <a:cs typeface="Palatino" charset="0"/>
                <a:sym typeface="Palatino" charset="0"/>
              </a:defRPr>
            </a:lvl3pPr>
            <a:lvl4pPr eaLnBrk="0">
              <a:defRPr sz="2400">
                <a:solidFill>
                  <a:srgbClr val="AFD5D9"/>
                </a:solidFill>
                <a:latin typeface="Palatino" charset="0"/>
                <a:ea typeface="Palatino" charset="0"/>
                <a:cs typeface="Palatino" charset="0"/>
                <a:sym typeface="Palatino" charset="0"/>
              </a:defRPr>
            </a:lvl4pPr>
            <a:lvl5pPr eaLnBrk="0">
              <a:defRPr sz="2400">
                <a:solidFill>
                  <a:srgbClr val="AFD5D9"/>
                </a:solidFill>
                <a:latin typeface="Palatino" charset="0"/>
                <a:ea typeface="Palatino" charset="0"/>
                <a:cs typeface="Palatino" charset="0"/>
                <a:sym typeface="Palatino" charset="0"/>
              </a:defRPr>
            </a:lvl5pPr>
            <a:lvl6pPr marL="1371600" indent="914400" defTabSz="584200" eaLnBrk="0" fontAlgn="base" hangingPunct="0">
              <a:spcBef>
                <a:spcPct val="0"/>
              </a:spcBef>
              <a:spcAft>
                <a:spcPct val="0"/>
              </a:spcAft>
              <a:defRPr sz="2400">
                <a:solidFill>
                  <a:srgbClr val="AFD5D9"/>
                </a:solidFill>
                <a:latin typeface="Palatino" charset="0"/>
                <a:ea typeface="Palatino" charset="0"/>
                <a:cs typeface="Palatino" charset="0"/>
                <a:sym typeface="Palatino" charset="0"/>
              </a:defRPr>
            </a:lvl6pPr>
            <a:lvl7pPr marL="1828800" indent="914400" defTabSz="584200" eaLnBrk="0" fontAlgn="base" hangingPunct="0">
              <a:spcBef>
                <a:spcPct val="0"/>
              </a:spcBef>
              <a:spcAft>
                <a:spcPct val="0"/>
              </a:spcAft>
              <a:defRPr sz="2400">
                <a:solidFill>
                  <a:srgbClr val="AFD5D9"/>
                </a:solidFill>
                <a:latin typeface="Palatino" charset="0"/>
                <a:ea typeface="Palatino" charset="0"/>
                <a:cs typeface="Palatino" charset="0"/>
                <a:sym typeface="Palatino" charset="0"/>
              </a:defRPr>
            </a:lvl7pPr>
            <a:lvl8pPr marL="2286000" indent="914400" defTabSz="584200" eaLnBrk="0" fontAlgn="base" hangingPunct="0">
              <a:spcBef>
                <a:spcPct val="0"/>
              </a:spcBef>
              <a:spcAft>
                <a:spcPct val="0"/>
              </a:spcAft>
              <a:defRPr sz="2400">
                <a:solidFill>
                  <a:srgbClr val="AFD5D9"/>
                </a:solidFill>
                <a:latin typeface="Palatino" charset="0"/>
                <a:ea typeface="Palatino" charset="0"/>
                <a:cs typeface="Palatino" charset="0"/>
                <a:sym typeface="Palatino" charset="0"/>
              </a:defRPr>
            </a:lvl8pPr>
            <a:lvl9pPr marL="2743200" indent="914400" defTabSz="584200" eaLnBrk="0" fontAlgn="base" hangingPunct="0">
              <a:spcBef>
                <a:spcPct val="0"/>
              </a:spcBef>
              <a:spcAft>
                <a:spcPct val="0"/>
              </a:spcAft>
              <a:defRPr sz="2400">
                <a:solidFill>
                  <a:srgbClr val="AFD5D9"/>
                </a:solidFill>
                <a:latin typeface="Palatino" charset="0"/>
                <a:ea typeface="Palatino" charset="0"/>
                <a:cs typeface="Palatino" charset="0"/>
                <a:sym typeface="Palatino" charset="0"/>
              </a:defRPr>
            </a:lvl9pPr>
          </a:lstStyle>
          <a:p>
            <a:pPr indent="-46038">
              <a:buClr>
                <a:srgbClr val="030303"/>
              </a:buClr>
              <a:buSzPct val="75000"/>
              <a:buFontTx/>
              <a:buChar char="•"/>
              <a:defRPr/>
            </a:pPr>
            <a:r>
              <a:rPr lang="nl-NL" altLang="en-US" sz="950" dirty="0">
                <a:solidFill>
                  <a:schemeClr val="tx1"/>
                </a:solidFill>
                <a:latin typeface="Arvo"/>
                <a:ea typeface="+mn-ea"/>
                <a:cs typeface="+mn-cs"/>
              </a:rPr>
              <a:t>Analysesessies met onderzoekers en ervaringsdeskundigen </a:t>
            </a:r>
          </a:p>
          <a:p>
            <a:pPr indent="-46038">
              <a:buClr>
                <a:srgbClr val="030303"/>
              </a:buClr>
              <a:buSzPct val="75000"/>
              <a:buFontTx/>
              <a:buChar char="•"/>
              <a:defRPr/>
            </a:pPr>
            <a:r>
              <a:rPr lang="nl-NL" altLang="en-US" sz="950" dirty="0">
                <a:solidFill>
                  <a:schemeClr val="tx1"/>
                </a:solidFill>
                <a:latin typeface="Arvo"/>
                <a:ea typeface="+mn-ea"/>
                <a:cs typeface="+mn-cs"/>
              </a:rPr>
              <a:t>Reflectie voice-overgroep op analyse </a:t>
            </a:r>
          </a:p>
          <a:p>
            <a:pPr indent="-46038">
              <a:buClr>
                <a:srgbClr val="030303"/>
              </a:buClr>
              <a:buSzPct val="75000"/>
              <a:buFontTx/>
              <a:buChar char="•"/>
              <a:defRPr/>
            </a:pPr>
            <a:r>
              <a:rPr lang="nl-NL" altLang="en-US" sz="950" dirty="0">
                <a:solidFill>
                  <a:schemeClr val="tx1"/>
                </a:solidFill>
                <a:latin typeface="Arvo"/>
                <a:ea typeface="+mn-ea"/>
                <a:cs typeface="+mn-cs"/>
              </a:rPr>
              <a:t>Focusgroep met mantelzorgers (n=9)</a:t>
            </a:r>
          </a:p>
          <a:p>
            <a:pPr indent="-46038">
              <a:buClr>
                <a:srgbClr val="030303"/>
              </a:buClr>
              <a:buSzPct val="75000"/>
              <a:buFontTx/>
              <a:buChar char="•"/>
              <a:defRPr/>
            </a:pPr>
            <a:r>
              <a:rPr lang="nl-NL" altLang="en-US" sz="950" dirty="0">
                <a:solidFill>
                  <a:schemeClr val="tx1"/>
                </a:solidFill>
                <a:latin typeface="Arvo"/>
                <a:ea typeface="+mn-ea"/>
                <a:cs typeface="+mn-cs"/>
              </a:rPr>
              <a:t>Eindrapportag</a:t>
            </a:r>
            <a:r>
              <a:rPr lang="nl-NL" altLang="en-US" sz="950" dirty="0">
                <a:solidFill>
                  <a:schemeClr val="tx1"/>
                </a:solidFill>
                <a:latin typeface="Arvo" charset="0"/>
              </a:rPr>
              <a:t>e</a:t>
            </a:r>
            <a:endParaRPr lang="nl-NL" altLang="nl-NL" sz="950" dirty="0">
              <a:solidFill>
                <a:schemeClr val="tx1"/>
              </a:solidFill>
              <a:latin typeface="Arvo" charset="0"/>
            </a:endParaRPr>
          </a:p>
        </p:txBody>
      </p:sp>
      <p:sp>
        <p:nvSpPr>
          <p:cNvPr id="114" name="AutoShape 9"/>
          <p:cNvSpPr>
            <a:spLocks/>
          </p:cNvSpPr>
          <p:nvPr/>
        </p:nvSpPr>
        <p:spPr bwMode="auto">
          <a:xfrm>
            <a:off x="2954093" y="4049005"/>
            <a:ext cx="1439350" cy="97428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FFFFFF"/>
          </a:solidFill>
          <a:ln w="3175">
            <a:solidFill>
              <a:srgbClr val="D43541"/>
            </a:solidFill>
          </a:ln>
        </p:spPr>
        <p:style>
          <a:lnRef idx="2">
            <a:schemeClr val="dk1"/>
          </a:lnRef>
          <a:fillRef idx="1001">
            <a:schemeClr val="lt2"/>
          </a:fillRef>
          <a:effectRef idx="0">
            <a:schemeClr val="dk1"/>
          </a:effectRef>
          <a:fontRef idx="minor">
            <a:schemeClr val="dk1"/>
          </a:fontRef>
        </p:style>
        <p:txBody>
          <a:bodyPr lIns="45719" tIns="45719" rIns="45719" bIns="45719" anchor="ctr"/>
          <a:lstStyle/>
          <a:p>
            <a:pPr algn="ctr" eaLnBrk="1">
              <a:lnSpc>
                <a:spcPct val="120000"/>
              </a:lnSpc>
            </a:pPr>
            <a:r>
              <a:rPr lang="en-US" altLang="en-US" sz="950" b="1" dirty="0">
                <a:solidFill>
                  <a:schemeClr val="tx1"/>
                </a:solidFill>
                <a:latin typeface="Arvo" charset="0"/>
                <a:ea typeface="Arvo" charset="0"/>
                <a:cs typeface="Arvo" charset="0"/>
                <a:sym typeface="Arvo" charset="0"/>
              </a:rPr>
              <a:t>FASE III:</a:t>
            </a:r>
          </a:p>
          <a:p>
            <a:pPr algn="ctr" eaLnBrk="1">
              <a:lnSpc>
                <a:spcPct val="120000"/>
              </a:lnSpc>
            </a:pPr>
            <a:r>
              <a:rPr lang="en-US" altLang="en-US" sz="950" b="1" dirty="0">
                <a:solidFill>
                  <a:schemeClr val="tx1"/>
                </a:solidFill>
                <a:latin typeface="Arvo" charset="0"/>
                <a:sym typeface="Arvo" charset="0"/>
              </a:rPr>
              <a:t>VALIDERING EN RAPPORTAGE</a:t>
            </a:r>
            <a:endParaRPr lang="nl-NL" altLang="en-US" sz="950" b="1" dirty="0">
              <a:solidFill>
                <a:schemeClr val="tx1"/>
              </a:solidFill>
              <a:latin typeface="Arvo" charset="0"/>
            </a:endParaRPr>
          </a:p>
        </p:txBody>
      </p:sp>
      <p:sp>
        <p:nvSpPr>
          <p:cNvPr id="116" name="AutoShape 3"/>
          <p:cNvSpPr>
            <a:spLocks/>
          </p:cNvSpPr>
          <p:nvPr/>
        </p:nvSpPr>
        <p:spPr bwMode="auto">
          <a:xfrm>
            <a:off x="7008405" y="4049005"/>
            <a:ext cx="1972736" cy="97428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FFFF"/>
          </a:solidFill>
          <a:ln w="3175">
            <a:solidFill>
              <a:srgbClr val="D43541"/>
            </a:solidFill>
          </a:ln>
        </p:spPr>
        <p:style>
          <a:lnRef idx="2">
            <a:schemeClr val="dk1"/>
          </a:lnRef>
          <a:fillRef idx="1001">
            <a:schemeClr val="lt2"/>
          </a:fillRef>
          <a:effectRef idx="0">
            <a:schemeClr val="dk1"/>
          </a:effectRef>
          <a:fontRef idx="minor">
            <a:schemeClr val="dk1"/>
          </a:fontRef>
        </p:style>
        <p:txBody>
          <a:bodyPr lIns="45719" tIns="45719" rIns="45719" bIns="45719" anchor="ctr"/>
          <a:lstStyle>
            <a:lvl1pPr marL="138113" indent="-138113" eaLnBrk="0">
              <a:defRPr sz="2400">
                <a:solidFill>
                  <a:srgbClr val="AFD5D9"/>
                </a:solidFill>
                <a:latin typeface="Palatino" charset="0"/>
                <a:ea typeface="Palatino" charset="0"/>
                <a:cs typeface="Palatino" charset="0"/>
                <a:sym typeface="Palatino" charset="0"/>
              </a:defRPr>
            </a:lvl1pPr>
            <a:lvl2pPr eaLnBrk="0">
              <a:defRPr sz="2400">
                <a:solidFill>
                  <a:srgbClr val="AFD5D9"/>
                </a:solidFill>
                <a:latin typeface="Palatino" charset="0"/>
                <a:ea typeface="Palatino" charset="0"/>
                <a:cs typeface="Palatino" charset="0"/>
                <a:sym typeface="Palatino" charset="0"/>
              </a:defRPr>
            </a:lvl2pPr>
            <a:lvl3pPr eaLnBrk="0">
              <a:defRPr sz="2400">
                <a:solidFill>
                  <a:srgbClr val="AFD5D9"/>
                </a:solidFill>
                <a:latin typeface="Palatino" charset="0"/>
                <a:ea typeface="Palatino" charset="0"/>
                <a:cs typeface="Palatino" charset="0"/>
                <a:sym typeface="Palatino" charset="0"/>
              </a:defRPr>
            </a:lvl3pPr>
            <a:lvl4pPr eaLnBrk="0">
              <a:defRPr sz="2400">
                <a:solidFill>
                  <a:srgbClr val="AFD5D9"/>
                </a:solidFill>
                <a:latin typeface="Palatino" charset="0"/>
                <a:ea typeface="Palatino" charset="0"/>
                <a:cs typeface="Palatino" charset="0"/>
                <a:sym typeface="Palatino" charset="0"/>
              </a:defRPr>
            </a:lvl4pPr>
            <a:lvl5pPr eaLnBrk="0">
              <a:defRPr sz="2400">
                <a:solidFill>
                  <a:srgbClr val="AFD5D9"/>
                </a:solidFill>
                <a:latin typeface="Palatino" charset="0"/>
                <a:ea typeface="Palatino" charset="0"/>
                <a:cs typeface="Palatino" charset="0"/>
                <a:sym typeface="Palatino" charset="0"/>
              </a:defRPr>
            </a:lvl5pPr>
            <a:lvl6pPr marL="1371600" indent="914400" defTabSz="584200" eaLnBrk="0" fontAlgn="base" hangingPunct="0">
              <a:spcBef>
                <a:spcPct val="0"/>
              </a:spcBef>
              <a:spcAft>
                <a:spcPct val="0"/>
              </a:spcAft>
              <a:defRPr sz="2400">
                <a:solidFill>
                  <a:srgbClr val="AFD5D9"/>
                </a:solidFill>
                <a:latin typeface="Palatino" charset="0"/>
                <a:ea typeface="Palatino" charset="0"/>
                <a:cs typeface="Palatino" charset="0"/>
                <a:sym typeface="Palatino" charset="0"/>
              </a:defRPr>
            </a:lvl6pPr>
            <a:lvl7pPr marL="1828800" indent="914400" defTabSz="584200" eaLnBrk="0" fontAlgn="base" hangingPunct="0">
              <a:spcBef>
                <a:spcPct val="0"/>
              </a:spcBef>
              <a:spcAft>
                <a:spcPct val="0"/>
              </a:spcAft>
              <a:defRPr sz="2400">
                <a:solidFill>
                  <a:srgbClr val="AFD5D9"/>
                </a:solidFill>
                <a:latin typeface="Palatino" charset="0"/>
                <a:ea typeface="Palatino" charset="0"/>
                <a:cs typeface="Palatino" charset="0"/>
                <a:sym typeface="Palatino" charset="0"/>
              </a:defRPr>
            </a:lvl7pPr>
            <a:lvl8pPr marL="2286000" indent="914400" defTabSz="584200" eaLnBrk="0" fontAlgn="base" hangingPunct="0">
              <a:spcBef>
                <a:spcPct val="0"/>
              </a:spcBef>
              <a:spcAft>
                <a:spcPct val="0"/>
              </a:spcAft>
              <a:defRPr sz="2400">
                <a:solidFill>
                  <a:srgbClr val="AFD5D9"/>
                </a:solidFill>
                <a:latin typeface="Palatino" charset="0"/>
                <a:ea typeface="Palatino" charset="0"/>
                <a:cs typeface="Palatino" charset="0"/>
                <a:sym typeface="Palatino" charset="0"/>
              </a:defRPr>
            </a:lvl8pPr>
            <a:lvl9pPr marL="2743200" indent="914400" defTabSz="584200" eaLnBrk="0" fontAlgn="base" hangingPunct="0">
              <a:spcBef>
                <a:spcPct val="0"/>
              </a:spcBef>
              <a:spcAft>
                <a:spcPct val="0"/>
              </a:spcAft>
              <a:defRPr sz="2400">
                <a:solidFill>
                  <a:srgbClr val="AFD5D9"/>
                </a:solidFill>
                <a:latin typeface="Palatino" charset="0"/>
                <a:ea typeface="Palatino" charset="0"/>
                <a:cs typeface="Palatino" charset="0"/>
                <a:sym typeface="Palatino" charset="0"/>
              </a:defRPr>
            </a:lvl9pPr>
          </a:lstStyle>
          <a:p>
            <a:pPr indent="-46038">
              <a:buClr>
                <a:srgbClr val="030303"/>
              </a:buClr>
              <a:buSzPct val="75000"/>
              <a:buFontTx/>
              <a:buChar char="•"/>
              <a:defRPr/>
            </a:pPr>
            <a:r>
              <a:rPr lang="nl-NL" sz="950" dirty="0">
                <a:solidFill>
                  <a:schemeClr val="tx1"/>
                </a:solidFill>
                <a:latin typeface="Arvo"/>
                <a:ea typeface="+mn-ea"/>
                <a:cs typeface="+mn-cs"/>
              </a:rPr>
              <a:t> Gevalideerde thema’s </a:t>
            </a:r>
            <a:endParaRPr lang="nl-NL" sz="950" dirty="0">
              <a:solidFill>
                <a:schemeClr val="tx1"/>
              </a:solidFill>
              <a:latin typeface="Arvo" charset="0"/>
            </a:endParaRPr>
          </a:p>
          <a:p>
            <a:pPr marL="171450" indent="-79375">
              <a:buClr>
                <a:srgbClr val="030303"/>
              </a:buClr>
              <a:buSzPct val="75000"/>
              <a:buFont typeface="Arial" panose="020B0604020202020204" pitchFamily="34" charset="0"/>
              <a:buChar char="•"/>
              <a:defRPr/>
            </a:pPr>
            <a:r>
              <a:rPr lang="nl-NL" sz="950" dirty="0">
                <a:solidFill>
                  <a:schemeClr val="tx1"/>
                </a:solidFill>
                <a:latin typeface="Arvo" charset="0"/>
              </a:rPr>
              <a:t>Verbreding en </a:t>
            </a:r>
            <a:br>
              <a:rPr lang="nl-NL" sz="950" dirty="0">
                <a:solidFill>
                  <a:schemeClr val="tx1"/>
                </a:solidFill>
                <a:latin typeface="Arvo" charset="0"/>
              </a:rPr>
            </a:br>
            <a:r>
              <a:rPr lang="nl-NL" sz="950" dirty="0">
                <a:solidFill>
                  <a:schemeClr val="tx1"/>
                </a:solidFill>
                <a:latin typeface="Arvo" charset="0"/>
              </a:rPr>
              <a:t>verdieping bevindingen</a:t>
            </a:r>
          </a:p>
          <a:p>
            <a:pPr marL="171450" indent="-79375">
              <a:buClr>
                <a:srgbClr val="030303"/>
              </a:buClr>
              <a:buSzPct val="75000"/>
              <a:buFont typeface="Arial" panose="020B0604020202020204" pitchFamily="34" charset="0"/>
              <a:buChar char="•"/>
              <a:defRPr/>
            </a:pPr>
            <a:r>
              <a:rPr lang="nl-NL" altLang="nl-NL" sz="950" dirty="0">
                <a:solidFill>
                  <a:schemeClr val="tx1"/>
                </a:solidFill>
                <a:latin typeface="Arvo" charset="0"/>
              </a:rPr>
              <a:t>Helder overzicht van </a:t>
            </a:r>
            <a:r>
              <a:rPr lang="nl-NL" altLang="nl-NL" sz="950" dirty="0" err="1">
                <a:solidFill>
                  <a:schemeClr val="tx1"/>
                </a:solidFill>
                <a:latin typeface="Arvo" charset="0"/>
              </a:rPr>
              <a:t>learnings</a:t>
            </a:r>
            <a:r>
              <a:rPr lang="nl-NL" altLang="nl-NL" sz="950" dirty="0">
                <a:solidFill>
                  <a:schemeClr val="tx1"/>
                </a:solidFill>
                <a:latin typeface="Arvo" charset="0"/>
              </a:rPr>
              <a:t> </a:t>
            </a:r>
          </a:p>
        </p:txBody>
      </p:sp>
      <p:sp>
        <p:nvSpPr>
          <p:cNvPr id="26" name="AutoShape 59"/>
          <p:cNvSpPr>
            <a:spLocks/>
          </p:cNvSpPr>
          <p:nvPr/>
        </p:nvSpPr>
        <p:spPr bwMode="auto">
          <a:xfrm>
            <a:off x="19394852" y="6377254"/>
            <a:ext cx="3333750" cy="16446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nl-NL"/>
          </a:p>
        </p:txBody>
      </p:sp>
      <p:sp>
        <p:nvSpPr>
          <p:cNvPr id="88" name="AutoShape 5"/>
          <p:cNvSpPr>
            <a:spLocks/>
          </p:cNvSpPr>
          <p:nvPr/>
        </p:nvSpPr>
        <p:spPr bwMode="auto">
          <a:xfrm>
            <a:off x="4493197" y="5065910"/>
            <a:ext cx="2397617" cy="61193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rgbClr val="FFFFFF"/>
          </a:solidFill>
          <a:ln w="3175">
            <a:solidFill>
              <a:srgbClr val="D43541"/>
            </a:solidFill>
          </a:ln>
        </p:spPr>
        <p:style>
          <a:lnRef idx="2">
            <a:schemeClr val="dk1"/>
          </a:lnRef>
          <a:fillRef idx="1001">
            <a:schemeClr val="lt2"/>
          </a:fillRef>
          <a:effectRef idx="0">
            <a:schemeClr val="dk1"/>
          </a:effectRef>
          <a:fontRef idx="minor">
            <a:schemeClr val="dk1"/>
          </a:fontRef>
        </p:style>
        <p:txBody>
          <a:bodyPr lIns="45719" tIns="45719" rIns="45719" bIns="45719" anchor="ctr"/>
          <a:lstStyle>
            <a:lvl1pPr marL="138113" indent="-138113" eaLnBrk="0">
              <a:defRPr sz="2400">
                <a:solidFill>
                  <a:srgbClr val="AFD5D9"/>
                </a:solidFill>
                <a:latin typeface="Palatino" charset="0"/>
                <a:ea typeface="Palatino" charset="0"/>
                <a:cs typeface="Palatino" charset="0"/>
                <a:sym typeface="Palatino" charset="0"/>
              </a:defRPr>
            </a:lvl1pPr>
            <a:lvl2pPr eaLnBrk="0">
              <a:defRPr sz="2400">
                <a:solidFill>
                  <a:srgbClr val="AFD5D9"/>
                </a:solidFill>
                <a:latin typeface="Palatino" charset="0"/>
                <a:ea typeface="Palatino" charset="0"/>
                <a:cs typeface="Palatino" charset="0"/>
                <a:sym typeface="Palatino" charset="0"/>
              </a:defRPr>
            </a:lvl2pPr>
            <a:lvl3pPr eaLnBrk="0">
              <a:defRPr sz="2400">
                <a:solidFill>
                  <a:srgbClr val="AFD5D9"/>
                </a:solidFill>
                <a:latin typeface="Palatino" charset="0"/>
                <a:ea typeface="Palatino" charset="0"/>
                <a:cs typeface="Palatino" charset="0"/>
                <a:sym typeface="Palatino" charset="0"/>
              </a:defRPr>
            </a:lvl3pPr>
            <a:lvl4pPr eaLnBrk="0">
              <a:defRPr sz="2400">
                <a:solidFill>
                  <a:srgbClr val="AFD5D9"/>
                </a:solidFill>
                <a:latin typeface="Palatino" charset="0"/>
                <a:ea typeface="Palatino" charset="0"/>
                <a:cs typeface="Palatino" charset="0"/>
                <a:sym typeface="Palatino" charset="0"/>
              </a:defRPr>
            </a:lvl4pPr>
            <a:lvl5pPr eaLnBrk="0">
              <a:defRPr sz="2400">
                <a:solidFill>
                  <a:srgbClr val="AFD5D9"/>
                </a:solidFill>
                <a:latin typeface="Palatino" charset="0"/>
                <a:ea typeface="Palatino" charset="0"/>
                <a:cs typeface="Palatino" charset="0"/>
                <a:sym typeface="Palatino" charset="0"/>
              </a:defRPr>
            </a:lvl5pPr>
            <a:lvl6pPr marL="1371600" indent="914400" defTabSz="584200" eaLnBrk="0" fontAlgn="base" hangingPunct="0">
              <a:spcBef>
                <a:spcPct val="0"/>
              </a:spcBef>
              <a:spcAft>
                <a:spcPct val="0"/>
              </a:spcAft>
              <a:defRPr sz="2400">
                <a:solidFill>
                  <a:srgbClr val="AFD5D9"/>
                </a:solidFill>
                <a:latin typeface="Palatino" charset="0"/>
                <a:ea typeface="Palatino" charset="0"/>
                <a:cs typeface="Palatino" charset="0"/>
                <a:sym typeface="Palatino" charset="0"/>
              </a:defRPr>
            </a:lvl6pPr>
            <a:lvl7pPr marL="1828800" indent="914400" defTabSz="584200" eaLnBrk="0" fontAlgn="base" hangingPunct="0">
              <a:spcBef>
                <a:spcPct val="0"/>
              </a:spcBef>
              <a:spcAft>
                <a:spcPct val="0"/>
              </a:spcAft>
              <a:defRPr sz="2400">
                <a:solidFill>
                  <a:srgbClr val="AFD5D9"/>
                </a:solidFill>
                <a:latin typeface="Palatino" charset="0"/>
                <a:ea typeface="Palatino" charset="0"/>
                <a:cs typeface="Palatino" charset="0"/>
                <a:sym typeface="Palatino" charset="0"/>
              </a:defRPr>
            </a:lvl7pPr>
            <a:lvl8pPr marL="2286000" indent="914400" defTabSz="584200" eaLnBrk="0" fontAlgn="base" hangingPunct="0">
              <a:spcBef>
                <a:spcPct val="0"/>
              </a:spcBef>
              <a:spcAft>
                <a:spcPct val="0"/>
              </a:spcAft>
              <a:defRPr sz="2400">
                <a:solidFill>
                  <a:srgbClr val="AFD5D9"/>
                </a:solidFill>
                <a:latin typeface="Palatino" charset="0"/>
                <a:ea typeface="Palatino" charset="0"/>
                <a:cs typeface="Palatino" charset="0"/>
                <a:sym typeface="Palatino" charset="0"/>
              </a:defRPr>
            </a:lvl8pPr>
            <a:lvl9pPr marL="2743200" indent="914400" defTabSz="584200" eaLnBrk="0" fontAlgn="base" hangingPunct="0">
              <a:spcBef>
                <a:spcPct val="0"/>
              </a:spcBef>
              <a:spcAft>
                <a:spcPct val="0"/>
              </a:spcAft>
              <a:defRPr sz="2400">
                <a:solidFill>
                  <a:srgbClr val="AFD5D9"/>
                </a:solidFill>
                <a:latin typeface="Palatino" charset="0"/>
                <a:ea typeface="Palatino" charset="0"/>
                <a:cs typeface="Palatino" charset="0"/>
                <a:sym typeface="Palatino" charset="0"/>
              </a:defRPr>
            </a:lvl9pPr>
          </a:lstStyle>
          <a:p>
            <a:pPr indent="-46038">
              <a:buClr>
                <a:srgbClr val="030303"/>
              </a:buClr>
              <a:buSzPct val="75000"/>
              <a:buFontTx/>
              <a:buChar char="•"/>
              <a:defRPr/>
            </a:pPr>
            <a:r>
              <a:rPr lang="nl-NL" altLang="en-US" sz="950" dirty="0">
                <a:solidFill>
                  <a:schemeClr val="tx1"/>
                </a:solidFill>
                <a:latin typeface="Arvo"/>
                <a:ea typeface="+mn-ea"/>
                <a:cs typeface="+mn-cs"/>
              </a:rPr>
              <a:t>Dialoogsessie over de uitkomsten van het onderzoek </a:t>
            </a:r>
            <a:endParaRPr lang="nl-NL" altLang="nl-NL" sz="950" dirty="0">
              <a:solidFill>
                <a:schemeClr val="tx1"/>
              </a:solidFill>
              <a:latin typeface="Arvo" charset="0"/>
            </a:endParaRPr>
          </a:p>
        </p:txBody>
      </p:sp>
      <p:sp>
        <p:nvSpPr>
          <p:cNvPr id="90" name="AutoShape 9"/>
          <p:cNvSpPr>
            <a:spLocks/>
          </p:cNvSpPr>
          <p:nvPr/>
        </p:nvSpPr>
        <p:spPr bwMode="auto">
          <a:xfrm>
            <a:off x="2950732" y="5065910"/>
            <a:ext cx="1439350" cy="61193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FFFFFF"/>
          </a:solidFill>
          <a:ln w="3175">
            <a:solidFill>
              <a:srgbClr val="D43541"/>
            </a:solidFill>
          </a:ln>
        </p:spPr>
        <p:style>
          <a:lnRef idx="2">
            <a:schemeClr val="dk1"/>
          </a:lnRef>
          <a:fillRef idx="1001">
            <a:schemeClr val="lt2"/>
          </a:fillRef>
          <a:effectRef idx="0">
            <a:schemeClr val="dk1"/>
          </a:effectRef>
          <a:fontRef idx="minor">
            <a:schemeClr val="dk1"/>
          </a:fontRef>
        </p:style>
        <p:txBody>
          <a:bodyPr lIns="45719" tIns="45719" rIns="45719" bIns="45719" anchor="ctr"/>
          <a:lstStyle/>
          <a:p>
            <a:pPr algn="ctr" eaLnBrk="1">
              <a:lnSpc>
                <a:spcPct val="120000"/>
              </a:lnSpc>
            </a:pPr>
            <a:r>
              <a:rPr lang="en-US" altLang="en-US" sz="950" b="1" dirty="0">
                <a:solidFill>
                  <a:schemeClr val="tx1"/>
                </a:solidFill>
                <a:latin typeface="Arvo" charset="0"/>
                <a:ea typeface="Arvo" charset="0"/>
                <a:cs typeface="Arvo" charset="0"/>
                <a:sym typeface="Arvo" charset="0"/>
              </a:rPr>
              <a:t>FASE IV:</a:t>
            </a:r>
          </a:p>
          <a:p>
            <a:pPr algn="ctr" eaLnBrk="1">
              <a:lnSpc>
                <a:spcPct val="120000"/>
              </a:lnSpc>
            </a:pPr>
            <a:r>
              <a:rPr lang="en-US" altLang="en-US" sz="950" b="1" dirty="0">
                <a:solidFill>
                  <a:schemeClr val="tx1"/>
                </a:solidFill>
                <a:latin typeface="Arvo" charset="0"/>
                <a:sym typeface="Arvo" charset="0"/>
              </a:rPr>
              <a:t>DIALOOG</a:t>
            </a:r>
            <a:endParaRPr lang="nl-NL" altLang="en-US" sz="950" b="1" dirty="0">
              <a:solidFill>
                <a:schemeClr val="tx1"/>
              </a:solidFill>
              <a:latin typeface="Arvo" charset="0"/>
            </a:endParaRPr>
          </a:p>
        </p:txBody>
      </p:sp>
      <p:sp>
        <p:nvSpPr>
          <p:cNvPr id="91" name="AutoShape 3"/>
          <p:cNvSpPr>
            <a:spLocks/>
          </p:cNvSpPr>
          <p:nvPr/>
        </p:nvSpPr>
        <p:spPr bwMode="auto">
          <a:xfrm>
            <a:off x="7005044" y="5065910"/>
            <a:ext cx="1972736" cy="61193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FFFF"/>
          </a:solidFill>
          <a:ln w="3175">
            <a:solidFill>
              <a:srgbClr val="D43541"/>
            </a:solidFill>
          </a:ln>
        </p:spPr>
        <p:style>
          <a:lnRef idx="2">
            <a:schemeClr val="dk1"/>
          </a:lnRef>
          <a:fillRef idx="1001">
            <a:schemeClr val="lt2"/>
          </a:fillRef>
          <a:effectRef idx="0">
            <a:schemeClr val="dk1"/>
          </a:effectRef>
          <a:fontRef idx="minor">
            <a:schemeClr val="dk1"/>
          </a:fontRef>
        </p:style>
        <p:txBody>
          <a:bodyPr lIns="45719" tIns="45719" rIns="45719" bIns="45719" anchor="ctr"/>
          <a:lstStyle>
            <a:lvl1pPr marL="138113" indent="-138113" eaLnBrk="0">
              <a:defRPr sz="2400">
                <a:solidFill>
                  <a:srgbClr val="AFD5D9"/>
                </a:solidFill>
                <a:latin typeface="Palatino" charset="0"/>
                <a:ea typeface="Palatino" charset="0"/>
                <a:cs typeface="Palatino" charset="0"/>
                <a:sym typeface="Palatino" charset="0"/>
              </a:defRPr>
            </a:lvl1pPr>
            <a:lvl2pPr eaLnBrk="0">
              <a:defRPr sz="2400">
                <a:solidFill>
                  <a:srgbClr val="AFD5D9"/>
                </a:solidFill>
                <a:latin typeface="Palatino" charset="0"/>
                <a:ea typeface="Palatino" charset="0"/>
                <a:cs typeface="Palatino" charset="0"/>
                <a:sym typeface="Palatino" charset="0"/>
              </a:defRPr>
            </a:lvl2pPr>
            <a:lvl3pPr eaLnBrk="0">
              <a:defRPr sz="2400">
                <a:solidFill>
                  <a:srgbClr val="AFD5D9"/>
                </a:solidFill>
                <a:latin typeface="Palatino" charset="0"/>
                <a:ea typeface="Palatino" charset="0"/>
                <a:cs typeface="Palatino" charset="0"/>
                <a:sym typeface="Palatino" charset="0"/>
              </a:defRPr>
            </a:lvl3pPr>
            <a:lvl4pPr eaLnBrk="0">
              <a:defRPr sz="2400">
                <a:solidFill>
                  <a:srgbClr val="AFD5D9"/>
                </a:solidFill>
                <a:latin typeface="Palatino" charset="0"/>
                <a:ea typeface="Palatino" charset="0"/>
                <a:cs typeface="Palatino" charset="0"/>
                <a:sym typeface="Palatino" charset="0"/>
              </a:defRPr>
            </a:lvl4pPr>
            <a:lvl5pPr eaLnBrk="0">
              <a:defRPr sz="2400">
                <a:solidFill>
                  <a:srgbClr val="AFD5D9"/>
                </a:solidFill>
                <a:latin typeface="Palatino" charset="0"/>
                <a:ea typeface="Palatino" charset="0"/>
                <a:cs typeface="Palatino" charset="0"/>
                <a:sym typeface="Palatino" charset="0"/>
              </a:defRPr>
            </a:lvl5pPr>
            <a:lvl6pPr marL="1371600" indent="914400" defTabSz="584200" eaLnBrk="0" fontAlgn="base" hangingPunct="0">
              <a:spcBef>
                <a:spcPct val="0"/>
              </a:spcBef>
              <a:spcAft>
                <a:spcPct val="0"/>
              </a:spcAft>
              <a:defRPr sz="2400">
                <a:solidFill>
                  <a:srgbClr val="AFD5D9"/>
                </a:solidFill>
                <a:latin typeface="Palatino" charset="0"/>
                <a:ea typeface="Palatino" charset="0"/>
                <a:cs typeface="Palatino" charset="0"/>
                <a:sym typeface="Palatino" charset="0"/>
              </a:defRPr>
            </a:lvl6pPr>
            <a:lvl7pPr marL="1828800" indent="914400" defTabSz="584200" eaLnBrk="0" fontAlgn="base" hangingPunct="0">
              <a:spcBef>
                <a:spcPct val="0"/>
              </a:spcBef>
              <a:spcAft>
                <a:spcPct val="0"/>
              </a:spcAft>
              <a:defRPr sz="2400">
                <a:solidFill>
                  <a:srgbClr val="AFD5D9"/>
                </a:solidFill>
                <a:latin typeface="Palatino" charset="0"/>
                <a:ea typeface="Palatino" charset="0"/>
                <a:cs typeface="Palatino" charset="0"/>
                <a:sym typeface="Palatino" charset="0"/>
              </a:defRPr>
            </a:lvl7pPr>
            <a:lvl8pPr marL="2286000" indent="914400" defTabSz="584200" eaLnBrk="0" fontAlgn="base" hangingPunct="0">
              <a:spcBef>
                <a:spcPct val="0"/>
              </a:spcBef>
              <a:spcAft>
                <a:spcPct val="0"/>
              </a:spcAft>
              <a:defRPr sz="2400">
                <a:solidFill>
                  <a:srgbClr val="AFD5D9"/>
                </a:solidFill>
                <a:latin typeface="Palatino" charset="0"/>
                <a:ea typeface="Palatino" charset="0"/>
                <a:cs typeface="Palatino" charset="0"/>
                <a:sym typeface="Palatino" charset="0"/>
              </a:defRPr>
            </a:lvl8pPr>
            <a:lvl9pPr marL="2743200" indent="914400" defTabSz="584200" eaLnBrk="0" fontAlgn="base" hangingPunct="0">
              <a:spcBef>
                <a:spcPct val="0"/>
              </a:spcBef>
              <a:spcAft>
                <a:spcPct val="0"/>
              </a:spcAft>
              <a:defRPr sz="2400">
                <a:solidFill>
                  <a:srgbClr val="AFD5D9"/>
                </a:solidFill>
                <a:latin typeface="Palatino" charset="0"/>
                <a:ea typeface="Palatino" charset="0"/>
                <a:cs typeface="Palatino" charset="0"/>
                <a:sym typeface="Palatino" charset="0"/>
              </a:defRPr>
            </a:lvl9pPr>
          </a:lstStyle>
          <a:p>
            <a:pPr indent="-46038">
              <a:buClr>
                <a:srgbClr val="030303"/>
              </a:buClr>
              <a:buSzPct val="75000"/>
              <a:buFontTx/>
              <a:buChar char="•"/>
              <a:defRPr/>
            </a:pPr>
            <a:r>
              <a:rPr lang="nl-NL" sz="950" dirty="0">
                <a:solidFill>
                  <a:schemeClr val="tx1"/>
                </a:solidFill>
                <a:latin typeface="Arvo"/>
                <a:ea typeface="+mn-ea"/>
                <a:cs typeface="+mn-cs"/>
              </a:rPr>
              <a:t> Adviezen ten aanzien van beleid, implementatie en evaluatie</a:t>
            </a:r>
            <a:endParaRPr lang="nl-NL" altLang="nl-NL" sz="950" dirty="0">
              <a:solidFill>
                <a:schemeClr val="tx1"/>
              </a:solidFill>
              <a:latin typeface="Arvo" charset="0"/>
            </a:endParaRPr>
          </a:p>
        </p:txBody>
      </p:sp>
    </p:spTree>
    <p:extLst>
      <p:ext uri="{BB962C8B-B14F-4D97-AF65-F5344CB8AC3E}">
        <p14:creationId xmlns:p14="http://schemas.microsoft.com/office/powerpoint/2010/main" val="223862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dirty="0"/>
              <a:t>1. AANLEIDING EN ACHTERGROND (II)</a:t>
            </a:r>
          </a:p>
        </p:txBody>
      </p:sp>
      <p:sp>
        <p:nvSpPr>
          <p:cNvPr id="3" name="Subtitel 2"/>
          <p:cNvSpPr>
            <a:spLocks noGrp="1"/>
          </p:cNvSpPr>
          <p:nvPr>
            <p:ph type="subTitle" idx="1"/>
          </p:nvPr>
        </p:nvSpPr>
        <p:spPr>
          <a:xfrm>
            <a:off x="457200" y="1343025"/>
            <a:ext cx="8229600" cy="4490616"/>
          </a:xfrm>
        </p:spPr>
        <p:txBody>
          <a:bodyPr spcCol="540000"/>
          <a:lstStyle/>
          <a:p>
            <a:r>
              <a:rPr lang="nl-NL" altLang="en-US" sz="1050" b="1" dirty="0">
                <a:solidFill>
                  <a:schemeClr val="tx2"/>
                </a:solidFill>
                <a:sym typeface="Palatino" charset="0"/>
              </a:rPr>
              <a:t>Centrum voor Cliëntervaringen</a:t>
            </a:r>
          </a:p>
          <a:p>
            <a:r>
              <a:rPr lang="nl-NL" altLang="en-US" sz="1050" dirty="0">
                <a:sym typeface="Palatino" charset="0"/>
              </a:rPr>
              <a:t>Het Centrum voor Cliëntervaringen, een initiatief van Cliëntenbelang Amsterdam en </a:t>
            </a:r>
            <a:r>
              <a:rPr lang="nl-NL" altLang="en-US" sz="1050" dirty="0" err="1">
                <a:sym typeface="Palatino" charset="0"/>
              </a:rPr>
              <a:t>VUmc</a:t>
            </a:r>
            <a:r>
              <a:rPr lang="nl-NL" altLang="en-US" sz="1050" dirty="0">
                <a:sym typeface="Palatino" charset="0"/>
              </a:rPr>
              <a:t> (EMGO+ instituut, afdeling </a:t>
            </a:r>
            <a:r>
              <a:rPr lang="nl-NL" altLang="en-US" sz="1050" dirty="0" err="1">
                <a:sym typeface="Palatino" charset="0"/>
              </a:rPr>
              <a:t>Metamedica</a:t>
            </a:r>
            <a:r>
              <a:rPr lang="nl-NL" altLang="en-US" sz="1050" dirty="0">
                <a:sym typeface="Palatino" charset="0"/>
              </a:rPr>
              <a:t>) is een onafhankelijk onderzoekscentrum waarbinnen het perspectief van degenen die het aangaat, in dit geval mantelzorgers, goed is geborgd. Onderzoek door het Centrum heeft altijd een participatief karakter. In dit traject betekent dat onder meer dat het onderzoek uitgevoerd is met een team van ervaringsdeskundigen (onderzoekspartners genoemd) en (academisch geschoolde) onderzoekers. </a:t>
            </a:r>
          </a:p>
          <a:p>
            <a:endParaRPr lang="nl-NL" altLang="en-US" sz="1050" dirty="0">
              <a:sym typeface="Palatino" charset="0"/>
            </a:endParaRPr>
          </a:p>
          <a:p>
            <a:r>
              <a:rPr lang="nl-NL" altLang="en-US" sz="1050" dirty="0">
                <a:sym typeface="Palatino" charset="0"/>
              </a:rPr>
              <a:t>Een aantal uitgangspunten die belangrijk zijn bij de uitvoering van het onderzoek:</a:t>
            </a:r>
          </a:p>
          <a:p>
            <a:pPr marL="171450" indent="-171450">
              <a:buFont typeface="Arial" pitchFamily="34" charset="0"/>
              <a:buChar char="•"/>
            </a:pPr>
            <a:r>
              <a:rPr lang="nl-NL" altLang="en-US" sz="1050" dirty="0">
                <a:sym typeface="Palatino" charset="0"/>
              </a:rPr>
              <a:t>verhalen hebben een centrale plek in het traject; </a:t>
            </a:r>
          </a:p>
          <a:p>
            <a:pPr marL="171450" indent="-171450">
              <a:buFont typeface="Arial" pitchFamily="34" charset="0"/>
              <a:buChar char="•"/>
            </a:pPr>
            <a:r>
              <a:rPr lang="nl-NL" altLang="en-US" sz="1050" dirty="0">
                <a:sym typeface="Palatino" charset="0"/>
              </a:rPr>
              <a:t>ervaringskennis is complementair aan academische kennis;</a:t>
            </a:r>
          </a:p>
          <a:p>
            <a:pPr marL="171450" indent="-171450">
              <a:buFont typeface="Arial" pitchFamily="34" charset="0"/>
              <a:buChar char="•"/>
            </a:pPr>
            <a:r>
              <a:rPr lang="nl-NL" altLang="en-US" sz="1050" dirty="0">
                <a:sym typeface="Palatino" charset="0"/>
              </a:rPr>
              <a:t>dialoog brengt perspectieven en verrassende combinaties bij elkaar;</a:t>
            </a:r>
          </a:p>
          <a:p>
            <a:pPr marL="171450" indent="-171450">
              <a:buFont typeface="Arial" pitchFamily="34" charset="0"/>
              <a:buChar char="•"/>
            </a:pPr>
            <a:r>
              <a:rPr lang="nl-NL" altLang="en-US" sz="1050" dirty="0">
                <a:sym typeface="Palatino" charset="0"/>
              </a:rPr>
              <a:t>aandacht voor voldoende reflectie en flexibele aanpak;</a:t>
            </a:r>
          </a:p>
          <a:p>
            <a:pPr marL="171450" indent="-171450">
              <a:buFont typeface="Arial" pitchFamily="34" charset="0"/>
              <a:buChar char="•"/>
            </a:pPr>
            <a:r>
              <a:rPr lang="nl-NL" altLang="en-US" sz="1050" dirty="0">
                <a:sym typeface="Palatino" charset="0"/>
              </a:rPr>
              <a:t>ruimte voor creativiteit en informele aanpak;</a:t>
            </a:r>
          </a:p>
          <a:p>
            <a:pPr marL="171450" indent="-171450">
              <a:buFont typeface="Arial" pitchFamily="34" charset="0"/>
              <a:buChar char="•"/>
            </a:pPr>
            <a:r>
              <a:rPr lang="nl-NL" altLang="en-US" sz="1050" dirty="0">
                <a:sym typeface="Palatino" charset="0"/>
              </a:rPr>
              <a:t>samen leren (niet veroordelen, maar een open gesprek).</a:t>
            </a:r>
          </a:p>
          <a:p>
            <a:pPr>
              <a:defRPr/>
            </a:pPr>
            <a:endParaRPr lang="nl-NL" sz="1050" dirty="0"/>
          </a:p>
          <a:p>
            <a:endParaRPr lang="nl-NL" sz="1050" dirty="0"/>
          </a:p>
          <a:p>
            <a:endParaRPr lang="nl-NL" sz="1050" dirty="0"/>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pic>
        <p:nvPicPr>
          <p:cNvPr id="14" name="Afbeelding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14675" y="1566864"/>
            <a:ext cx="2327275" cy="1795464"/>
          </a:xfrm>
          <a:prstGeom prst="rect">
            <a:avLst/>
          </a:prstGeom>
        </p:spPr>
      </p:pic>
      <p:pic>
        <p:nvPicPr>
          <p:cNvPr id="15" name="Afbeelding 1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20112" y="1566863"/>
            <a:ext cx="2311401" cy="1795464"/>
          </a:xfrm>
          <a:prstGeom prst="rect">
            <a:avLst/>
          </a:prstGeom>
        </p:spPr>
      </p:pic>
      <p:pic>
        <p:nvPicPr>
          <p:cNvPr id="16" name="Afbeelding 1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26250" y="3544888"/>
            <a:ext cx="2317750" cy="1781175"/>
          </a:xfrm>
          <a:prstGeom prst="rect">
            <a:avLst/>
          </a:prstGeom>
        </p:spPr>
      </p:pic>
      <p:pic>
        <p:nvPicPr>
          <p:cNvPr id="17" name="Afbeelding 1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4685225" y="3279778"/>
            <a:ext cx="1781175" cy="2311400"/>
          </a:xfrm>
          <a:prstGeom prst="rect">
            <a:avLst/>
          </a:prstGeom>
        </p:spPr>
      </p:pic>
      <p:pic>
        <p:nvPicPr>
          <p:cNvPr id="13" name="Afbeelding 1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814675" y="1566864"/>
            <a:ext cx="2329326" cy="1795463"/>
          </a:xfrm>
          <a:prstGeom prst="rect">
            <a:avLst/>
          </a:prstGeom>
        </p:spPr>
      </p:pic>
    </p:spTree>
    <p:extLst>
      <p:ext uri="{BB962C8B-B14F-4D97-AF65-F5344CB8AC3E}">
        <p14:creationId xmlns:p14="http://schemas.microsoft.com/office/powerpoint/2010/main" val="41047130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altLang="nl-NL" sz="1400" dirty="0">
                <a:solidFill>
                  <a:schemeClr val="accent6"/>
                </a:solidFill>
                <a:ea typeface="ヒラギノ角ゴ Pro W3" pitchFamily="122" charset="-128"/>
              </a:rPr>
              <a:t> ONDERZOEKSVERANTWOORDING</a:t>
            </a:r>
            <a:br>
              <a:rPr lang="nl-NL" altLang="nl-NL" sz="1400" dirty="0">
                <a:solidFill>
                  <a:schemeClr val="accent6"/>
                </a:solidFill>
                <a:ea typeface="ヒラギノ角ゴ Pro W3" pitchFamily="122" charset="-128"/>
              </a:rPr>
            </a:br>
            <a:r>
              <a:rPr lang="nl-NL" altLang="nl-NL" dirty="0"/>
              <a:t>9</a:t>
            </a:r>
            <a:r>
              <a:rPr lang="nl-NL" dirty="0"/>
              <a:t>.2 ONDERZOEKSDOELGROEP EN UITVOERING</a:t>
            </a:r>
          </a:p>
        </p:txBody>
      </p:sp>
      <p:sp>
        <p:nvSpPr>
          <p:cNvPr id="19458" name="Subtitel 2"/>
          <p:cNvSpPr>
            <a:spLocks noGrp="1"/>
          </p:cNvSpPr>
          <p:nvPr>
            <p:ph type="subTitle" idx="1"/>
          </p:nvPr>
        </p:nvSpPr>
        <p:spPr bwMode="auto">
          <a:xfrm>
            <a:off x="457199" y="1566863"/>
            <a:ext cx="3947080" cy="4071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defRPr/>
            </a:pPr>
            <a:r>
              <a:rPr lang="nl-NL" sz="1050" b="1" dirty="0">
                <a:solidFill>
                  <a:srgbClr val="CE3B44"/>
                </a:solidFill>
                <a:ea typeface="ヒラギノ角ゴ Pro W3" pitchFamily="122" charset="-128"/>
              </a:rPr>
              <a:t>Onderzoeksdoelgroep</a:t>
            </a:r>
          </a:p>
          <a:p>
            <a:pPr>
              <a:defRPr/>
            </a:pPr>
            <a:r>
              <a:rPr lang="nl-NL" sz="1050" dirty="0"/>
              <a:t>Aan dit onderzoek hebben mantelzorgers deelgenomen waarvan hun naasten deels professionele zorg of ondersteuning kreeg, en deels (nog) niet. Allen konden als Amsterdammer ondersteuning krijgen van organisaties binnen de wijkzorgnetwerken. </a:t>
            </a:r>
          </a:p>
          <a:p>
            <a:pPr>
              <a:defRPr/>
            </a:pPr>
            <a:endParaRPr lang="nl-NL" sz="1050" dirty="0"/>
          </a:p>
          <a:p>
            <a:pPr>
              <a:defRPr/>
            </a:pPr>
            <a:r>
              <a:rPr lang="nl-NL" sz="1050" dirty="0"/>
              <a:t>Het onderzoeksteam heeft zelf de deelnemers geworven. Dit is op velerlei wijze gebeurd, van het uitdelen van flyers op de </a:t>
            </a:r>
            <a:r>
              <a:rPr lang="nl-NL" sz="1050" dirty="0" err="1"/>
              <a:t>Mantelzorgdag</a:t>
            </a:r>
            <a:r>
              <a:rPr lang="nl-NL" sz="1050" dirty="0"/>
              <a:t> tot mails naar groepen mantelzorgers tot acties in kerken, buurthuizen en mantelzorglunches.</a:t>
            </a:r>
          </a:p>
          <a:p>
            <a:pPr>
              <a:defRPr/>
            </a:pPr>
            <a:endParaRPr lang="nl-NL" sz="1050" dirty="0"/>
          </a:p>
          <a:p>
            <a:pPr>
              <a:defRPr/>
            </a:pPr>
            <a:r>
              <a:rPr lang="nl-NL" sz="1050" dirty="0"/>
              <a:t>De ervaringen van de deelnemers zijn gevalideerd door ervaringsdeskundige mantelzorgers. Dit betekent dat het beeld </a:t>
            </a:r>
          </a:p>
          <a:p>
            <a:pPr>
              <a:defRPr/>
            </a:pPr>
            <a:r>
              <a:rPr lang="nl-NL" sz="1050" dirty="0"/>
              <a:t>recht doet aan een brede groep mantelzorgers in Amsterdam.</a:t>
            </a:r>
          </a:p>
          <a:p>
            <a:endParaRPr lang="nl-NL" sz="1050" b="1" dirty="0">
              <a:solidFill>
                <a:srgbClr val="CE3B44"/>
              </a:solidFill>
              <a:ea typeface="ヒラギノ角ゴ Pro W3" pitchFamily="122" charset="-128"/>
            </a:endParaRPr>
          </a:p>
          <a:p>
            <a:r>
              <a:rPr lang="nl-NL" sz="1050" b="1" dirty="0">
                <a:solidFill>
                  <a:srgbClr val="CE3B44"/>
                </a:solidFill>
                <a:ea typeface="ヒラギノ角ゴ Pro W3" pitchFamily="122" charset="-128"/>
              </a:rPr>
              <a:t>Uitvoering onderzoek</a:t>
            </a:r>
          </a:p>
          <a:p>
            <a:r>
              <a:rPr lang="nl-NL" altLang="en-US" sz="1050" dirty="0"/>
              <a:t>De looptijd van het onderzoek was september 2015 tot februari 2016. Ervaringsdeskundigen zijn nauw betrokken bij de uitvoering van het onderzoek, in de functie van onderzoekspartners en voice-overgroep. De onderzoekspartners en leden van de voice-overgroep zijn Amsterdamse (ex-)mantelzorgers met Amsterdamse naasten.</a:t>
            </a:r>
          </a:p>
          <a:p>
            <a:endParaRPr lang="nl-NL" sz="1050" b="1" dirty="0">
              <a:solidFill>
                <a:srgbClr val="CE3B44"/>
              </a:solidFill>
              <a:ea typeface="ヒラギノ角ゴ Pro W3" pitchFamily="122" charset="-128"/>
            </a:endParaRPr>
          </a:p>
        </p:txBody>
      </p:sp>
      <p:sp>
        <p:nvSpPr>
          <p:cNvPr id="3" name="Rechthoek 2"/>
          <p:cNvSpPr/>
          <p:nvPr/>
        </p:nvSpPr>
        <p:spPr>
          <a:xfrm>
            <a:off x="4984833" y="1566863"/>
            <a:ext cx="4019520" cy="4071937"/>
          </a:xfrm>
          <a:prstGeom prst="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numCol="2" rtlCol="0" anchor="ctr"/>
          <a:lstStyle/>
          <a:p>
            <a:r>
              <a:rPr lang="nl-NL" sz="1050" b="1" i="1" dirty="0">
                <a:solidFill>
                  <a:srgbClr val="CE3B44"/>
                </a:solidFill>
                <a:ea typeface="ヒラギノ角ゴ Pro W3" pitchFamily="122" charset="-128"/>
                <a:cs typeface="ヒラギノ角ゴ Pro W3" charset="0"/>
              </a:rPr>
              <a:t>Overzicht deelnemers</a:t>
            </a:r>
          </a:p>
          <a:p>
            <a:r>
              <a:rPr lang="nl-NL" sz="1050" i="1" dirty="0">
                <a:solidFill>
                  <a:srgbClr val="666666"/>
                </a:solidFill>
                <a:ea typeface="ヒラギノ角ゴ Pro W3" charset="0"/>
                <a:cs typeface="ヒラギノ角ゴ Pro W3" charset="0"/>
              </a:rPr>
              <a:t>In het onderzoek deden 40 deelnemers mee, opgedeeld in;</a:t>
            </a:r>
          </a:p>
          <a:p>
            <a:endParaRPr lang="nl-NL" sz="1050" i="1" dirty="0">
              <a:solidFill>
                <a:srgbClr val="666666"/>
              </a:solidFill>
              <a:ea typeface="ヒラギノ角ゴ Pro W3" charset="0"/>
              <a:cs typeface="ヒラギノ角ゴ Pro W3" charset="0"/>
            </a:endParaRPr>
          </a:p>
          <a:p>
            <a:r>
              <a:rPr lang="nl-NL" sz="1050" i="1" dirty="0">
                <a:solidFill>
                  <a:srgbClr val="666666"/>
                </a:solidFill>
                <a:ea typeface="ヒラギノ角ゴ Pro W3" charset="0"/>
                <a:cs typeface="ヒラギノ角ゴ Pro W3" charset="0"/>
              </a:rPr>
              <a:t>Geslacht:</a:t>
            </a:r>
          </a:p>
          <a:p>
            <a:pPr marL="171450" indent="-171450">
              <a:buFont typeface="Arial" panose="020B0604020202020204" pitchFamily="34" charset="0"/>
              <a:buChar char="•"/>
            </a:pPr>
            <a:r>
              <a:rPr lang="nl-NL" sz="1050" i="1" dirty="0">
                <a:solidFill>
                  <a:srgbClr val="666666"/>
                </a:solidFill>
                <a:ea typeface="ヒラギノ角ゴ Pro W3" charset="0"/>
                <a:cs typeface="ヒラギノ角ゴ Pro W3" charset="0"/>
              </a:rPr>
              <a:t>n=12 mannen</a:t>
            </a:r>
          </a:p>
          <a:p>
            <a:pPr marL="185738" indent="-171450">
              <a:buFont typeface="Arial" panose="020B0604020202020204" pitchFamily="34" charset="0"/>
              <a:buChar char="•"/>
              <a:defRPr/>
            </a:pPr>
            <a:r>
              <a:rPr lang="nl-NL" sz="1050" i="1" dirty="0">
                <a:solidFill>
                  <a:srgbClr val="666666"/>
                </a:solidFill>
                <a:ea typeface="ヒラギノ角ゴ Pro W3" charset="0"/>
                <a:cs typeface="ヒラギノ角ゴ Pro W3" charset="0"/>
              </a:rPr>
              <a:t>n=28 vrouwen</a:t>
            </a:r>
          </a:p>
          <a:p>
            <a:pPr marL="14288">
              <a:defRPr/>
            </a:pPr>
            <a:endParaRPr lang="nl-NL" sz="1050" i="1" dirty="0">
              <a:solidFill>
                <a:srgbClr val="666666"/>
              </a:solidFill>
              <a:ea typeface="ヒラギノ角ゴ Pro W3" charset="0"/>
              <a:cs typeface="ヒラギノ角ゴ Pro W3" charset="0"/>
            </a:endParaRPr>
          </a:p>
          <a:p>
            <a:pPr marL="14288">
              <a:defRPr/>
            </a:pPr>
            <a:r>
              <a:rPr lang="nl-NL" sz="1050" i="1" dirty="0">
                <a:solidFill>
                  <a:srgbClr val="666666"/>
                </a:solidFill>
                <a:ea typeface="ヒラギノ角ゴ Pro W3" charset="0"/>
                <a:cs typeface="ヒラギノ角ゴ Pro W3" charset="0"/>
              </a:rPr>
              <a:t>Afkomst:</a:t>
            </a:r>
          </a:p>
          <a:p>
            <a:pPr marL="185738" indent="-171450">
              <a:buFont typeface="Arial" panose="020B0604020202020204" pitchFamily="34" charset="0"/>
              <a:buChar char="•"/>
              <a:defRPr/>
            </a:pPr>
            <a:r>
              <a:rPr lang="nl-NL" sz="1050" i="1" dirty="0">
                <a:solidFill>
                  <a:srgbClr val="666666"/>
                </a:solidFill>
                <a:ea typeface="ヒラギノ角ゴ Pro W3" charset="0"/>
                <a:cs typeface="ヒラギノ角ゴ Pro W3" charset="0"/>
              </a:rPr>
              <a:t>n=26 Nederlandse culturele achtergrond</a:t>
            </a:r>
          </a:p>
          <a:p>
            <a:pPr marL="185738" indent="-171450">
              <a:buFont typeface="Arial" panose="020B0604020202020204" pitchFamily="34" charset="0"/>
              <a:buChar char="•"/>
              <a:defRPr/>
            </a:pPr>
            <a:r>
              <a:rPr lang="nl-NL" sz="1050" i="1" dirty="0">
                <a:solidFill>
                  <a:srgbClr val="666666"/>
                </a:solidFill>
                <a:ea typeface="ヒラギノ角ゴ Pro W3" charset="0"/>
                <a:cs typeface="ヒラギノ角ゴ Pro W3" charset="0"/>
              </a:rPr>
              <a:t>n=14 niet-Nederlandse culturele achtergrond</a:t>
            </a:r>
          </a:p>
          <a:p>
            <a:pPr marL="14288">
              <a:defRPr/>
            </a:pPr>
            <a:r>
              <a:rPr lang="nl-NL" sz="1050" i="1" dirty="0">
                <a:solidFill>
                  <a:srgbClr val="666666"/>
                </a:solidFill>
                <a:ea typeface="ヒラギノ角ゴ Pro W3" charset="0"/>
                <a:cs typeface="ヒラギノ角ゴ Pro W3" charset="0"/>
              </a:rPr>
              <a:t>Leeftijd:</a:t>
            </a:r>
          </a:p>
          <a:p>
            <a:pPr marL="185738" indent="-171450">
              <a:buFont typeface="Arial" panose="020B0604020202020204" pitchFamily="34" charset="0"/>
              <a:buChar char="•"/>
              <a:defRPr/>
            </a:pPr>
            <a:r>
              <a:rPr lang="nl-NL" sz="1050" i="1" dirty="0">
                <a:solidFill>
                  <a:srgbClr val="666666"/>
                </a:solidFill>
                <a:ea typeface="ヒラギノ角ゴ Pro W3" charset="0"/>
                <a:cs typeface="ヒラギノ角ゴ Pro W3" charset="0"/>
              </a:rPr>
              <a:t>n= 5  &lt;40 jaar</a:t>
            </a:r>
          </a:p>
          <a:p>
            <a:pPr marL="185738" indent="-171450">
              <a:buFont typeface="Arial" panose="020B0604020202020204" pitchFamily="34" charset="0"/>
              <a:buChar char="•"/>
              <a:defRPr/>
            </a:pPr>
            <a:r>
              <a:rPr lang="nl-NL" sz="1050" i="1" dirty="0">
                <a:solidFill>
                  <a:srgbClr val="666666"/>
                </a:solidFill>
                <a:ea typeface="ヒラギノ角ゴ Pro W3" charset="0"/>
                <a:cs typeface="ヒラギノ角ゴ Pro W3" charset="0"/>
              </a:rPr>
              <a:t>n= 6 40-60 jaar</a:t>
            </a:r>
          </a:p>
          <a:p>
            <a:pPr marL="185738" indent="-171450">
              <a:buFont typeface="Arial" panose="020B0604020202020204" pitchFamily="34" charset="0"/>
              <a:buChar char="•"/>
              <a:defRPr/>
            </a:pPr>
            <a:r>
              <a:rPr lang="nl-NL" sz="1050" i="1" dirty="0">
                <a:solidFill>
                  <a:srgbClr val="666666"/>
                </a:solidFill>
                <a:ea typeface="ヒラギノ角ゴ Pro W3" charset="0"/>
                <a:cs typeface="ヒラギノ角ゴ Pro W3" charset="0"/>
              </a:rPr>
              <a:t>n= 18  60-70 jaar</a:t>
            </a:r>
          </a:p>
          <a:p>
            <a:pPr marL="185738" indent="-171450">
              <a:buFont typeface="Arial" panose="020B0604020202020204" pitchFamily="34" charset="0"/>
              <a:buChar char="•"/>
              <a:defRPr/>
            </a:pPr>
            <a:r>
              <a:rPr lang="nl-NL" sz="1050" i="1" dirty="0">
                <a:solidFill>
                  <a:srgbClr val="666666"/>
                </a:solidFill>
                <a:ea typeface="ヒラギノ角ゴ Pro W3" charset="0"/>
                <a:cs typeface="ヒラギノ角ゴ Pro W3" charset="0"/>
              </a:rPr>
              <a:t>n= 11 70&gt; jaar</a:t>
            </a:r>
          </a:p>
          <a:p>
            <a:pPr marL="14288">
              <a:defRPr/>
            </a:pPr>
            <a:endParaRPr lang="nl-NL" sz="1050" i="1" dirty="0">
              <a:solidFill>
                <a:srgbClr val="666666"/>
              </a:solidFill>
              <a:ea typeface="ヒラギノ角ゴ Pro W3" charset="0"/>
              <a:cs typeface="ヒラギノ角ゴ Pro W3" charset="0"/>
            </a:endParaRPr>
          </a:p>
        </p:txBody>
      </p:sp>
      <p:sp>
        <p:nvSpPr>
          <p:cNvPr id="5" name="Rechthoek 4"/>
          <p:cNvSpPr/>
          <p:nvPr/>
        </p:nvSpPr>
        <p:spPr>
          <a:xfrm>
            <a:off x="4988237" y="1566863"/>
            <a:ext cx="4019520" cy="4071937"/>
          </a:xfrm>
          <a:prstGeom prst="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numCol="2" rtlCol="0" anchor="ctr"/>
          <a:lstStyle/>
          <a:p>
            <a:pPr marL="14288">
              <a:defRPr/>
            </a:pPr>
            <a:endParaRPr lang="nl-NL" sz="1000" i="1" dirty="0">
              <a:solidFill>
                <a:srgbClr val="666666"/>
              </a:solidFill>
              <a:ea typeface="ヒラギノ角ゴ Pro W3" charset="0"/>
              <a:cs typeface="ヒラギノ角ゴ Pro W3" charset="0"/>
            </a:endParaRPr>
          </a:p>
          <a:p>
            <a:pPr marL="14288">
              <a:defRPr/>
            </a:pPr>
            <a:endParaRPr lang="nl-NL" sz="1000" i="1" dirty="0">
              <a:solidFill>
                <a:srgbClr val="666666"/>
              </a:solidFill>
              <a:ea typeface="ヒラギノ角ゴ Pro W3" charset="0"/>
              <a:cs typeface="ヒラギノ角ゴ Pro W3" charset="0"/>
            </a:endParaRPr>
          </a:p>
          <a:p>
            <a:pPr marL="14288">
              <a:defRPr/>
            </a:pPr>
            <a:endParaRPr lang="nl-NL" sz="1000" i="1" dirty="0">
              <a:solidFill>
                <a:srgbClr val="666666"/>
              </a:solidFill>
              <a:ea typeface="ヒラギノ角ゴ Pro W3" charset="0"/>
              <a:cs typeface="ヒラギノ角ゴ Pro W3" charset="0"/>
            </a:endParaRPr>
          </a:p>
          <a:p>
            <a:pPr marL="14288">
              <a:defRPr/>
            </a:pPr>
            <a:endParaRPr lang="nl-NL" sz="1000" i="1" dirty="0">
              <a:solidFill>
                <a:srgbClr val="666666"/>
              </a:solidFill>
              <a:ea typeface="ヒラギノ角ゴ Pro W3" charset="0"/>
              <a:cs typeface="ヒラギノ角ゴ Pro W3" charset="0"/>
            </a:endParaRPr>
          </a:p>
          <a:p>
            <a:pPr marL="14288">
              <a:defRPr/>
            </a:pPr>
            <a:endParaRPr lang="nl-NL" sz="1000" i="1" dirty="0">
              <a:solidFill>
                <a:srgbClr val="666666"/>
              </a:solidFill>
              <a:ea typeface="ヒラギノ角ゴ Pro W3" charset="0"/>
              <a:cs typeface="ヒラギノ角ゴ Pro W3" charset="0"/>
            </a:endParaRPr>
          </a:p>
          <a:p>
            <a:pPr marL="14288">
              <a:defRPr/>
            </a:pPr>
            <a:endParaRPr lang="nl-NL" sz="1000" i="1" dirty="0">
              <a:solidFill>
                <a:srgbClr val="666666"/>
              </a:solidFill>
              <a:ea typeface="ヒラギノ角ゴ Pro W3" charset="0"/>
              <a:cs typeface="ヒラギノ角ゴ Pro W3" charset="0"/>
            </a:endParaRPr>
          </a:p>
          <a:p>
            <a:pPr marL="14288">
              <a:defRPr/>
            </a:pPr>
            <a:endParaRPr lang="nl-NL" sz="1000" i="1" dirty="0">
              <a:solidFill>
                <a:srgbClr val="666666"/>
              </a:solidFill>
              <a:ea typeface="ヒラギノ角ゴ Pro W3" charset="0"/>
              <a:cs typeface="ヒラギノ角ゴ Pro W3" charset="0"/>
            </a:endParaRPr>
          </a:p>
          <a:p>
            <a:pPr marL="14288">
              <a:defRPr/>
            </a:pPr>
            <a:endParaRPr lang="nl-NL" sz="1000" i="1" dirty="0">
              <a:solidFill>
                <a:srgbClr val="666666"/>
              </a:solidFill>
              <a:ea typeface="ヒラギノ角ゴ Pro W3" charset="0"/>
              <a:cs typeface="ヒラギノ角ゴ Pro W3" charset="0"/>
            </a:endParaRPr>
          </a:p>
          <a:p>
            <a:pPr marL="14288">
              <a:defRPr/>
            </a:pPr>
            <a:endParaRPr lang="nl-NL" sz="1000" i="1" dirty="0">
              <a:solidFill>
                <a:srgbClr val="666666"/>
              </a:solidFill>
              <a:ea typeface="ヒラギノ角ゴ Pro W3" charset="0"/>
              <a:cs typeface="ヒラギノ角ゴ Pro W3" charset="0"/>
            </a:endParaRPr>
          </a:p>
          <a:p>
            <a:pPr marL="14288">
              <a:defRPr/>
            </a:pPr>
            <a:endParaRPr lang="nl-NL" sz="1000" i="1" dirty="0">
              <a:solidFill>
                <a:srgbClr val="666666"/>
              </a:solidFill>
              <a:ea typeface="ヒラギノ角ゴ Pro W3" charset="0"/>
              <a:cs typeface="ヒラギノ角ゴ Pro W3" charset="0"/>
            </a:endParaRPr>
          </a:p>
          <a:p>
            <a:pPr marL="14288">
              <a:defRPr/>
            </a:pPr>
            <a:endParaRPr lang="nl-NL" sz="1000" i="1" dirty="0">
              <a:solidFill>
                <a:srgbClr val="666666"/>
              </a:solidFill>
              <a:ea typeface="ヒラギノ角ゴ Pro W3" charset="0"/>
              <a:cs typeface="ヒラギノ角ゴ Pro W3" charset="0"/>
            </a:endParaRPr>
          </a:p>
          <a:p>
            <a:pPr marL="14288">
              <a:defRPr/>
            </a:pPr>
            <a:endParaRPr lang="nl-NL" sz="1000" i="1" dirty="0">
              <a:solidFill>
                <a:srgbClr val="666666"/>
              </a:solidFill>
              <a:ea typeface="ヒラギノ角ゴ Pro W3" charset="0"/>
              <a:cs typeface="ヒラギノ角ゴ Pro W3" charset="0"/>
            </a:endParaRPr>
          </a:p>
          <a:p>
            <a:pPr marL="14288">
              <a:defRPr/>
            </a:pPr>
            <a:endParaRPr lang="nl-NL" sz="1000" i="1" dirty="0">
              <a:solidFill>
                <a:srgbClr val="666666"/>
              </a:solidFill>
              <a:ea typeface="ヒラギノ角ゴ Pro W3" charset="0"/>
              <a:cs typeface="ヒラギノ角ゴ Pro W3" charset="0"/>
            </a:endParaRPr>
          </a:p>
          <a:p>
            <a:pPr marL="14288">
              <a:defRPr/>
            </a:pPr>
            <a:endParaRPr lang="nl-NL" sz="1000" i="1" dirty="0">
              <a:solidFill>
                <a:srgbClr val="666666"/>
              </a:solidFill>
              <a:ea typeface="ヒラギノ角ゴ Pro W3" charset="0"/>
              <a:cs typeface="ヒラギノ角ゴ Pro W3" charset="0"/>
            </a:endParaRPr>
          </a:p>
          <a:p>
            <a:pPr marL="14288">
              <a:defRPr/>
            </a:pPr>
            <a:endParaRPr lang="nl-NL" sz="1000" i="1" dirty="0">
              <a:solidFill>
                <a:srgbClr val="666666"/>
              </a:solidFill>
              <a:ea typeface="ヒラギノ角ゴ Pro W3" charset="0"/>
              <a:cs typeface="ヒラギノ角ゴ Pro W3" charset="0"/>
            </a:endParaRPr>
          </a:p>
          <a:p>
            <a:pPr marL="14288">
              <a:defRPr/>
            </a:pPr>
            <a:endParaRPr lang="nl-NL" sz="1000" i="1" dirty="0">
              <a:solidFill>
                <a:srgbClr val="666666"/>
              </a:solidFill>
              <a:ea typeface="ヒラギノ角ゴ Pro W3" charset="0"/>
              <a:cs typeface="ヒラギノ角ゴ Pro W3" charset="0"/>
            </a:endParaRPr>
          </a:p>
          <a:p>
            <a:pPr marL="14288">
              <a:defRPr/>
            </a:pPr>
            <a:endParaRPr lang="nl-NL" sz="1000" i="1" dirty="0">
              <a:solidFill>
                <a:srgbClr val="666666"/>
              </a:solidFill>
              <a:ea typeface="ヒラギノ角ゴ Pro W3" charset="0"/>
              <a:cs typeface="ヒラギノ角ゴ Pro W3" charset="0"/>
            </a:endParaRPr>
          </a:p>
          <a:p>
            <a:pPr marL="14288">
              <a:defRPr/>
            </a:pPr>
            <a:endParaRPr lang="nl-NL" sz="1000" i="1" dirty="0">
              <a:solidFill>
                <a:srgbClr val="666666"/>
              </a:solidFill>
              <a:ea typeface="ヒラギノ角ゴ Pro W3" charset="0"/>
              <a:cs typeface="ヒラギノ角ゴ Pro W3" charset="0"/>
            </a:endParaRPr>
          </a:p>
          <a:p>
            <a:pPr marL="14288">
              <a:defRPr/>
            </a:pPr>
            <a:endParaRPr lang="nl-NL" sz="1000" i="1" dirty="0">
              <a:solidFill>
                <a:srgbClr val="666666"/>
              </a:solidFill>
              <a:ea typeface="ヒラギノ角ゴ Pro W3" charset="0"/>
              <a:cs typeface="ヒラギノ角ゴ Pro W3" charset="0"/>
            </a:endParaRPr>
          </a:p>
          <a:p>
            <a:pPr marL="14288">
              <a:defRPr/>
            </a:pPr>
            <a:endParaRPr lang="nl-NL" sz="1000" i="1" dirty="0">
              <a:solidFill>
                <a:srgbClr val="666666"/>
              </a:solidFill>
              <a:ea typeface="ヒラギノ角ゴ Pro W3" charset="0"/>
              <a:cs typeface="ヒラギノ角ゴ Pro W3" charset="0"/>
            </a:endParaRPr>
          </a:p>
          <a:p>
            <a:pPr marL="14288">
              <a:defRPr/>
            </a:pPr>
            <a:endParaRPr lang="nl-NL" sz="1000" i="1" dirty="0">
              <a:solidFill>
                <a:srgbClr val="666666"/>
              </a:solidFill>
              <a:ea typeface="ヒラギノ角ゴ Pro W3" charset="0"/>
              <a:cs typeface="ヒラギノ角ゴ Pro W3" charset="0"/>
            </a:endParaRPr>
          </a:p>
          <a:p>
            <a:pPr marL="14288">
              <a:defRPr/>
            </a:pPr>
            <a:endParaRPr lang="nl-NL" sz="1000" i="1" dirty="0">
              <a:solidFill>
                <a:srgbClr val="666666"/>
              </a:solidFill>
              <a:ea typeface="ヒラギノ角ゴ Pro W3" charset="0"/>
              <a:cs typeface="ヒラギノ角ゴ Pro W3" charset="0"/>
            </a:endParaRPr>
          </a:p>
          <a:p>
            <a:pPr marL="14288">
              <a:defRPr/>
            </a:pPr>
            <a:endParaRPr lang="nl-NL" sz="1000" i="1" dirty="0">
              <a:solidFill>
                <a:srgbClr val="666666"/>
              </a:solidFill>
              <a:ea typeface="ヒラギノ角ゴ Pro W3" charset="0"/>
              <a:cs typeface="ヒラギノ角ゴ Pro W3" charset="0"/>
            </a:endParaRPr>
          </a:p>
          <a:p>
            <a:pPr marL="14288">
              <a:defRPr/>
            </a:pPr>
            <a:endParaRPr lang="nl-NL" sz="1000" i="1" dirty="0">
              <a:solidFill>
                <a:srgbClr val="666666"/>
              </a:solidFill>
              <a:ea typeface="ヒラギノ角ゴ Pro W3" charset="0"/>
              <a:cs typeface="ヒラギノ角ゴ Pro W3" charset="0"/>
            </a:endParaRPr>
          </a:p>
          <a:p>
            <a:pPr marL="14288">
              <a:defRPr/>
            </a:pPr>
            <a:endParaRPr lang="nl-NL" sz="1000" i="1" dirty="0">
              <a:solidFill>
                <a:srgbClr val="666666"/>
              </a:solidFill>
              <a:ea typeface="ヒラギノ角ゴ Pro W3" charset="0"/>
              <a:cs typeface="ヒラギノ角ゴ Pro W3" charset="0"/>
            </a:endParaRPr>
          </a:p>
          <a:p>
            <a:pPr marL="14288">
              <a:defRPr/>
            </a:pPr>
            <a:endParaRPr lang="nl-NL" sz="1000" i="1" dirty="0">
              <a:solidFill>
                <a:srgbClr val="666666"/>
              </a:solidFill>
              <a:ea typeface="ヒラギノ角ゴ Pro W3" charset="0"/>
              <a:cs typeface="ヒラギノ角ゴ Pro W3" charset="0"/>
            </a:endParaRPr>
          </a:p>
          <a:p>
            <a:pPr marL="14288">
              <a:defRPr/>
            </a:pPr>
            <a:endParaRPr lang="nl-NL" sz="1000" i="1" dirty="0">
              <a:solidFill>
                <a:srgbClr val="666666"/>
              </a:solidFill>
              <a:ea typeface="ヒラギノ角ゴ Pro W3" charset="0"/>
              <a:cs typeface="ヒラギノ角ゴ Pro W3" charset="0"/>
            </a:endParaRPr>
          </a:p>
          <a:p>
            <a:pPr marL="14288">
              <a:defRPr/>
            </a:pPr>
            <a:endParaRPr lang="nl-NL" sz="1000" i="1" dirty="0">
              <a:solidFill>
                <a:srgbClr val="666666"/>
              </a:solidFill>
              <a:ea typeface="ヒラギノ角ゴ Pro W3" charset="0"/>
              <a:cs typeface="ヒラギノ角ゴ Pro W3" charset="0"/>
            </a:endParaRPr>
          </a:p>
          <a:p>
            <a:pPr marL="14288">
              <a:defRPr/>
            </a:pPr>
            <a:endParaRPr lang="nl-NL" sz="1000" i="1" dirty="0">
              <a:solidFill>
                <a:srgbClr val="666666"/>
              </a:solidFill>
              <a:ea typeface="ヒラギノ角ゴ Pro W3" charset="0"/>
              <a:cs typeface="ヒラギノ角ゴ Pro W3" charset="0"/>
            </a:endParaRPr>
          </a:p>
          <a:p>
            <a:pPr marL="14288">
              <a:defRPr/>
            </a:pPr>
            <a:endParaRPr lang="nl-NL" sz="1000" i="1" dirty="0">
              <a:solidFill>
                <a:srgbClr val="666666"/>
              </a:solidFill>
              <a:ea typeface="ヒラギノ角ゴ Pro W3" charset="0"/>
              <a:cs typeface="ヒラギノ角ゴ Pro W3" charset="0"/>
            </a:endParaRPr>
          </a:p>
          <a:p>
            <a:pPr marL="14288">
              <a:defRPr/>
            </a:pPr>
            <a:r>
              <a:rPr lang="nl-NL" sz="1000" i="1" dirty="0">
                <a:solidFill>
                  <a:srgbClr val="666666"/>
                </a:solidFill>
                <a:ea typeface="ヒラギノ角ゴ Pro W3" charset="0"/>
                <a:cs typeface="ヒラギノ角ゴ Pro W3" charset="0"/>
              </a:rPr>
              <a:t>Verhouding cliënt met naaste. Client is:</a:t>
            </a:r>
          </a:p>
          <a:p>
            <a:pPr marL="185738" indent="-171450">
              <a:buFont typeface="Arial" panose="020B0604020202020204" pitchFamily="34" charset="0"/>
              <a:buChar char="•"/>
              <a:defRPr/>
            </a:pPr>
            <a:r>
              <a:rPr lang="nl-NL" sz="1000" i="1" dirty="0">
                <a:solidFill>
                  <a:srgbClr val="666666"/>
                </a:solidFill>
                <a:ea typeface="ヒラギノ角ゴ Pro W3" charset="0"/>
                <a:cs typeface="ヒラギノ角ゴ Pro W3" charset="0"/>
              </a:rPr>
              <a:t>n=17 moeder/vader</a:t>
            </a:r>
          </a:p>
          <a:p>
            <a:pPr marL="185738" indent="-171450">
              <a:buFont typeface="Arial" panose="020B0604020202020204" pitchFamily="34" charset="0"/>
              <a:buChar char="•"/>
              <a:defRPr/>
            </a:pPr>
            <a:r>
              <a:rPr lang="nl-NL" sz="1000" i="1" dirty="0">
                <a:solidFill>
                  <a:srgbClr val="666666"/>
                </a:solidFill>
                <a:ea typeface="ヒラギノ角ゴ Pro W3" charset="0"/>
                <a:cs typeface="ヒラギノ角ゴ Pro W3" charset="0"/>
              </a:rPr>
              <a:t>n=10 echtgenoot / partner</a:t>
            </a:r>
          </a:p>
          <a:p>
            <a:pPr marL="185738" indent="-171450">
              <a:buFont typeface="Arial" panose="020B0604020202020204" pitchFamily="34" charset="0"/>
              <a:buChar char="•"/>
              <a:defRPr/>
            </a:pPr>
            <a:r>
              <a:rPr lang="nl-NL" sz="1000" i="1" dirty="0">
                <a:solidFill>
                  <a:srgbClr val="666666"/>
                </a:solidFill>
                <a:ea typeface="ヒラギノ角ゴ Pro W3" charset="0"/>
                <a:cs typeface="ヒラギノ角ゴ Pro W3" charset="0"/>
              </a:rPr>
              <a:t>n=4 kind</a:t>
            </a:r>
          </a:p>
          <a:p>
            <a:pPr marL="185738" indent="-171450">
              <a:buFont typeface="Arial" panose="020B0604020202020204" pitchFamily="34" charset="0"/>
              <a:buChar char="•"/>
              <a:defRPr/>
            </a:pPr>
            <a:r>
              <a:rPr lang="nl-NL" sz="1000" i="1" dirty="0">
                <a:solidFill>
                  <a:srgbClr val="666666"/>
                </a:solidFill>
                <a:ea typeface="ヒラギノ角ゴ Pro W3" charset="0"/>
                <a:cs typeface="ヒラギノ角ゴ Pro W3" charset="0"/>
              </a:rPr>
              <a:t>n=6 broer / zus</a:t>
            </a:r>
          </a:p>
          <a:p>
            <a:pPr marL="185738" indent="-171450">
              <a:buFont typeface="Arial" panose="020B0604020202020204" pitchFamily="34" charset="0"/>
              <a:buChar char="•"/>
              <a:defRPr/>
            </a:pPr>
            <a:r>
              <a:rPr lang="nl-NL" sz="1000" i="1" dirty="0">
                <a:solidFill>
                  <a:srgbClr val="666666"/>
                </a:solidFill>
                <a:ea typeface="ヒラギノ角ゴ Pro W3" charset="0"/>
                <a:cs typeface="ヒラギノ角ゴ Pro W3" charset="0"/>
              </a:rPr>
              <a:t>n=3 buurman/vriend/kennis</a:t>
            </a:r>
          </a:p>
          <a:p>
            <a:pPr marL="14288">
              <a:defRPr/>
            </a:pPr>
            <a:endParaRPr lang="nl-NL" sz="1000" i="1" dirty="0">
              <a:solidFill>
                <a:srgbClr val="666666"/>
              </a:solidFill>
              <a:ea typeface="ヒラギノ角ゴ Pro W3" charset="0"/>
              <a:cs typeface="ヒラギノ角ゴ Pro W3" charset="0"/>
            </a:endParaRPr>
          </a:p>
          <a:p>
            <a:pPr marL="14288">
              <a:defRPr/>
            </a:pPr>
            <a:r>
              <a:rPr lang="nl-NL" sz="1000" i="1" dirty="0">
                <a:solidFill>
                  <a:srgbClr val="666666"/>
                </a:solidFill>
                <a:ea typeface="ヒラギノ角ゴ Pro W3" charset="0"/>
                <a:cs typeface="ヒラギノ角ゴ Pro W3" charset="0"/>
              </a:rPr>
              <a:t>Achtergrond cliënt:</a:t>
            </a:r>
          </a:p>
          <a:p>
            <a:pPr marL="185738" indent="-171450">
              <a:buFont typeface="Arial" panose="020B0604020202020204" pitchFamily="34" charset="0"/>
              <a:buChar char="•"/>
              <a:defRPr/>
            </a:pPr>
            <a:r>
              <a:rPr lang="nl-NL" sz="1000" i="1" dirty="0">
                <a:solidFill>
                  <a:srgbClr val="666666"/>
                </a:solidFill>
                <a:ea typeface="ヒラギノ角ゴ Pro W3" charset="0"/>
                <a:cs typeface="ヒラギノ角ゴ Pro W3" charset="0"/>
              </a:rPr>
              <a:t>n=3 verstandelijke beperking (VB)</a:t>
            </a:r>
          </a:p>
          <a:p>
            <a:pPr marL="185738" indent="-171450">
              <a:buFont typeface="Arial" panose="020B0604020202020204" pitchFamily="34" charset="0"/>
              <a:buChar char="•"/>
              <a:defRPr/>
            </a:pPr>
            <a:r>
              <a:rPr lang="nl-NL" sz="1000" i="1" dirty="0">
                <a:solidFill>
                  <a:srgbClr val="666666"/>
                </a:solidFill>
                <a:ea typeface="ヒラギノ角ゴ Pro W3" charset="0"/>
                <a:cs typeface="ヒラギノ角ゴ Pro W3" charset="0"/>
              </a:rPr>
              <a:t>n=5 psychische kwetsbaarheid (GGZ)</a:t>
            </a:r>
          </a:p>
          <a:p>
            <a:pPr marL="185738" indent="-171450">
              <a:buFont typeface="Arial" panose="020B0604020202020204" pitchFamily="34" charset="0"/>
              <a:buChar char="•"/>
              <a:defRPr/>
            </a:pPr>
            <a:r>
              <a:rPr lang="nl-NL" sz="1000" i="1" dirty="0">
                <a:solidFill>
                  <a:srgbClr val="666666"/>
                </a:solidFill>
                <a:ea typeface="ヒラギノ角ゴ Pro W3" charset="0"/>
                <a:cs typeface="ヒラギノ角ゴ Pro W3" charset="0"/>
              </a:rPr>
              <a:t>n=4 kwetsbare oudere (palliatieve fase)</a:t>
            </a:r>
          </a:p>
          <a:p>
            <a:pPr marL="185738" indent="-171450">
              <a:buFont typeface="Arial" panose="020B0604020202020204" pitchFamily="34" charset="0"/>
              <a:buChar char="•"/>
              <a:defRPr/>
            </a:pPr>
            <a:r>
              <a:rPr lang="nl-NL" sz="1000" i="1" dirty="0">
                <a:solidFill>
                  <a:srgbClr val="666666"/>
                </a:solidFill>
                <a:ea typeface="ヒラギノ角ゴ Pro W3" charset="0"/>
                <a:cs typeface="ヒラギノ角ゴ Pro W3" charset="0"/>
              </a:rPr>
              <a:t>n=14 kwetsbare oudere (algemeen) </a:t>
            </a:r>
          </a:p>
          <a:p>
            <a:pPr marL="185738" indent="-171450">
              <a:buFont typeface="Arial" panose="020B0604020202020204" pitchFamily="34" charset="0"/>
              <a:buChar char="•"/>
              <a:defRPr/>
            </a:pPr>
            <a:r>
              <a:rPr lang="nl-NL" sz="1000" i="1" dirty="0">
                <a:solidFill>
                  <a:srgbClr val="666666"/>
                </a:solidFill>
                <a:ea typeface="ヒラギノ角ゴ Pro W3" charset="0"/>
                <a:cs typeface="ヒラギノ角ゴ Pro W3" charset="0"/>
              </a:rPr>
              <a:t>n=9 kwetsbare oudere (dementie)</a:t>
            </a:r>
          </a:p>
          <a:p>
            <a:pPr marL="185738" indent="-171450">
              <a:buFont typeface="Arial" panose="020B0604020202020204" pitchFamily="34" charset="0"/>
              <a:buChar char="•"/>
              <a:defRPr/>
            </a:pPr>
            <a:r>
              <a:rPr lang="nl-NL" sz="1000" i="1" dirty="0">
                <a:solidFill>
                  <a:srgbClr val="666666"/>
                </a:solidFill>
                <a:ea typeface="ヒラギノ角ゴ Pro W3" charset="0"/>
                <a:cs typeface="ヒラギノ角ゴ Pro W3" charset="0"/>
              </a:rPr>
              <a:t>n=5 chronische ziekte en overige</a:t>
            </a:r>
          </a:p>
        </p:txBody>
      </p:sp>
    </p:spTree>
    <p:extLst>
      <p:ext uri="{BB962C8B-B14F-4D97-AF65-F5344CB8AC3E}">
        <p14:creationId xmlns:p14="http://schemas.microsoft.com/office/powerpoint/2010/main" val="38218503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altLang="nl-NL" sz="1400" dirty="0">
                <a:solidFill>
                  <a:schemeClr val="accent6"/>
                </a:solidFill>
                <a:ea typeface="ヒラギノ角ゴ Pro W3" pitchFamily="122" charset="-128"/>
              </a:rPr>
              <a:t> ONDERZOEKSVERANTWOORDING</a:t>
            </a:r>
            <a:br>
              <a:rPr lang="nl-NL" altLang="nl-NL" sz="1400" dirty="0">
                <a:solidFill>
                  <a:schemeClr val="accent6"/>
                </a:solidFill>
                <a:ea typeface="ヒラギノ角ゴ Pro W3" pitchFamily="122" charset="-128"/>
              </a:rPr>
            </a:br>
            <a:r>
              <a:rPr lang="nl-NL" altLang="nl-NL" dirty="0"/>
              <a:t>9</a:t>
            </a:r>
            <a:r>
              <a:rPr lang="nl-NL" dirty="0"/>
              <a:t>.3 BETROKKENEN ONDERZOEK</a:t>
            </a:r>
          </a:p>
        </p:txBody>
      </p:sp>
      <p:sp>
        <p:nvSpPr>
          <p:cNvPr id="19458" name="Subtitel 2"/>
          <p:cNvSpPr>
            <a:spLocks noGrp="1"/>
          </p:cNvSpPr>
          <p:nvPr>
            <p:ph type="subTitle" idx="1"/>
          </p:nvPr>
        </p:nvSpPr>
        <p:spPr bwMode="auto">
          <a:xfrm>
            <a:off x="457200" y="1566863"/>
            <a:ext cx="4114798" cy="4071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nchor="t" anchorCtr="0" compatLnSpc="1">
            <a:prstTxWarp prst="textNoShape">
              <a:avLst/>
            </a:prstTxWarp>
          </a:bodyPr>
          <a:lstStyle/>
          <a:p>
            <a:r>
              <a:rPr lang="nl-NL" altLang="en-US" sz="1050" b="1" dirty="0">
                <a:solidFill>
                  <a:srgbClr val="CE3B44"/>
                </a:solidFill>
                <a:ea typeface="ヒラギノ角ゴ Pro W3" pitchFamily="122" charset="-128"/>
              </a:rPr>
              <a:t>Kernteam</a:t>
            </a:r>
            <a:r>
              <a:rPr lang="nl-NL" altLang="en-US" sz="1050" b="1" i="1" dirty="0">
                <a:solidFill>
                  <a:srgbClr val="FF0000"/>
                </a:solidFill>
              </a:rPr>
              <a:t> </a:t>
            </a:r>
          </a:p>
          <a:p>
            <a:r>
              <a:rPr lang="nl-NL" altLang="en-US" sz="1050" dirty="0"/>
              <a:t>Het onderzoek is uitgevoerd door het kernteam van: </a:t>
            </a:r>
          </a:p>
          <a:p>
            <a:pPr marL="171450" indent="-171450">
              <a:buFont typeface="Arial" panose="020B0604020202020204" pitchFamily="34" charset="0"/>
              <a:buChar char="•"/>
            </a:pPr>
            <a:r>
              <a:rPr lang="nl-NL" altLang="en-US" sz="1050" dirty="0"/>
              <a:t>Onderzoekspartners (Nathalie </a:t>
            </a:r>
            <a:r>
              <a:rPr lang="nl-NL" altLang="en-US" sz="1050" dirty="0" err="1"/>
              <a:t>Castillion</a:t>
            </a:r>
            <a:r>
              <a:rPr lang="nl-NL" altLang="en-US" sz="1050" dirty="0"/>
              <a:t> en Peter van Gelder – </a:t>
            </a:r>
            <a:r>
              <a:rPr lang="nl-NL" altLang="en-US" sz="1050" dirty="0" err="1"/>
              <a:t>Hatice</a:t>
            </a:r>
            <a:r>
              <a:rPr lang="nl-NL" altLang="en-US" sz="1050" dirty="0"/>
              <a:t> </a:t>
            </a:r>
            <a:r>
              <a:rPr lang="nl-NL" altLang="en-US" sz="1050" dirty="0" err="1"/>
              <a:t>Tanyildiz</a:t>
            </a:r>
            <a:r>
              <a:rPr lang="nl-NL" altLang="en-US" sz="1050" dirty="0"/>
              <a:t> heeft kort meegedaan)</a:t>
            </a:r>
          </a:p>
          <a:p>
            <a:pPr marL="171450" indent="-171450">
              <a:buFont typeface="Arial" panose="020B0604020202020204" pitchFamily="34" charset="0"/>
              <a:buChar char="•"/>
            </a:pPr>
            <a:r>
              <a:rPr lang="nl-NL" altLang="en-US" sz="1050" dirty="0"/>
              <a:t>Onderzoekers </a:t>
            </a:r>
            <a:r>
              <a:rPr lang="nl-NL" altLang="en-US" sz="1050" dirty="0" err="1"/>
              <a:t>VUmc</a:t>
            </a:r>
            <a:r>
              <a:rPr lang="nl-NL" altLang="en-US" sz="1050" dirty="0"/>
              <a:t> (drs. Barbara Groot, dr. Karen Schipper en prof. dr. Tineke Abma) en onderzoeker Cliëntenbelang Amsterdam (drs. Márian Vink) </a:t>
            </a:r>
          </a:p>
          <a:p>
            <a:pPr marL="171450" indent="-171450">
              <a:buFont typeface="Arial" panose="020B0604020202020204" pitchFamily="34" charset="0"/>
              <a:buChar char="•"/>
            </a:pPr>
            <a:r>
              <a:rPr lang="nl-NL" altLang="en-US" sz="1050" dirty="0"/>
              <a:t>Onderzoeker als vrijwilliger (drs. Karin </a:t>
            </a:r>
            <a:r>
              <a:rPr lang="nl-NL" altLang="en-US" sz="1050" dirty="0" err="1"/>
              <a:t>Eeland</a:t>
            </a:r>
            <a:r>
              <a:rPr lang="nl-NL" altLang="en-US" sz="1050" dirty="0"/>
              <a:t>).</a:t>
            </a:r>
          </a:p>
          <a:p>
            <a:br>
              <a:rPr lang="nl-NL" altLang="en-US" sz="1050" dirty="0"/>
            </a:br>
            <a:r>
              <a:rPr lang="nl-NL" altLang="en-US" sz="1050" b="1" dirty="0">
                <a:solidFill>
                  <a:srgbClr val="CE3B44"/>
                </a:solidFill>
                <a:ea typeface="ヒラギノ角ゴ Pro W3" pitchFamily="122" charset="-128"/>
              </a:rPr>
              <a:t>Voice-overgroep</a:t>
            </a:r>
          </a:p>
          <a:p>
            <a:r>
              <a:rPr lang="nl-NL" altLang="en-US" sz="1050" dirty="0"/>
              <a:t>Binnen het onderzoek is een voice-overgroep betrokken bij het onderzoek. Een voice-overgroep denkt op overstijgend niveau mee met het onderzoek. Zij zorgt ervoor dat het mantelzorgperspectief behouden blijft in de analyses en rapportage. Hierin namen zitting: Juliëtte van Zuijlen, Rita </a:t>
            </a:r>
            <a:r>
              <a:rPr lang="nl-NL" altLang="en-US" sz="1050" dirty="0" err="1"/>
              <a:t>Loholter</a:t>
            </a:r>
            <a:r>
              <a:rPr lang="nl-NL" altLang="en-US" sz="1050" dirty="0"/>
              <a:t> en Nancy </a:t>
            </a:r>
            <a:r>
              <a:rPr lang="en-US" sz="1050" dirty="0" err="1"/>
              <a:t>Geijssen</a:t>
            </a:r>
            <a:r>
              <a:rPr lang="en-US" sz="1050" dirty="0"/>
              <a:t>.</a:t>
            </a:r>
            <a:endParaRPr lang="nl-NL" altLang="en-US" sz="1050" dirty="0"/>
          </a:p>
          <a:p>
            <a:endParaRPr lang="nl-NL" altLang="en-US" sz="1050" dirty="0"/>
          </a:p>
          <a:p>
            <a:r>
              <a:rPr lang="nl-NL" altLang="en-US" sz="1050" b="1" dirty="0">
                <a:solidFill>
                  <a:srgbClr val="CE3B44"/>
                </a:solidFill>
                <a:ea typeface="ヒラギノ角ゴ Pro W3" pitchFamily="122" charset="-128"/>
              </a:rPr>
              <a:t>Klankbordgroep</a:t>
            </a:r>
          </a:p>
          <a:p>
            <a:r>
              <a:rPr lang="nl-NL" altLang="en-US" sz="1050" dirty="0"/>
              <a:t>Een klankbordgroep, bestaande uit een afvaardiging van zowel ambtenaren van de gemeente Amsterdam als hulpverleners binnen het wijkzorgnetwerk, belangenbehartigers van mantelzorgers en Markant heeft tijdens het traject meegedacht. Focus was de implicaties die de onderzoeksbevindingen (zouden kunnen) hebben voor beleid, uitvoering en praktijk.  </a:t>
            </a:r>
            <a:endParaRPr lang="en-US" altLang="en-US" sz="1050" dirty="0"/>
          </a:p>
        </p:txBody>
      </p:sp>
      <p:sp>
        <p:nvSpPr>
          <p:cNvPr id="5" name="Tekstvak 4"/>
          <p:cNvSpPr txBox="1"/>
          <p:nvPr/>
        </p:nvSpPr>
        <p:spPr>
          <a:xfrm>
            <a:off x="4895462" y="3567628"/>
            <a:ext cx="4185550" cy="577081"/>
          </a:xfrm>
          <a:prstGeom prst="rect">
            <a:avLst/>
          </a:prstGeom>
          <a:noFill/>
        </p:spPr>
        <p:txBody>
          <a:bodyPr wrap="square" rtlCol="0">
            <a:spAutoFit/>
          </a:bodyPr>
          <a:lstStyle/>
          <a:p>
            <a:r>
              <a:rPr lang="nl-NL" sz="1050" i="1" dirty="0"/>
              <a:t>Team van onderzoekspartners (ervaringsdeskundigen) en onderzoekers van dit onderzoek. V.l.n.r. Nathalie, Peter, </a:t>
            </a:r>
            <a:r>
              <a:rPr lang="nl-NL" altLang="en-US" sz="1050" i="1" dirty="0" err="1"/>
              <a:t>Márian</a:t>
            </a:r>
            <a:r>
              <a:rPr lang="nl-NL" sz="1050" i="1" dirty="0"/>
              <a:t>, </a:t>
            </a:r>
            <a:r>
              <a:rPr lang="nl-NL" sz="1050" i="1" dirty="0" err="1"/>
              <a:t>Hatice</a:t>
            </a:r>
            <a:r>
              <a:rPr lang="nl-NL" sz="1050" i="1" dirty="0"/>
              <a:t> en Barbara</a:t>
            </a:r>
          </a:p>
        </p:txBody>
      </p:sp>
      <p:pic>
        <p:nvPicPr>
          <p:cNvPr id="3" name="Afbeelding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95462" y="1430215"/>
            <a:ext cx="4248070" cy="2047631"/>
          </a:xfrm>
          <a:prstGeom prst="rect">
            <a:avLst/>
          </a:prstGeom>
        </p:spPr>
      </p:pic>
    </p:spTree>
    <p:extLst>
      <p:ext uri="{BB962C8B-B14F-4D97-AF65-F5344CB8AC3E}">
        <p14:creationId xmlns:p14="http://schemas.microsoft.com/office/powerpoint/2010/main" val="25905112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altLang="nl-NL" sz="1400" dirty="0">
                <a:solidFill>
                  <a:schemeClr val="accent6"/>
                </a:solidFill>
                <a:ea typeface="ヒラギノ角ゴ Pro W3" pitchFamily="122" charset="-128"/>
              </a:rPr>
              <a:t> ONDERZOEKSVERANTWOORDING</a:t>
            </a:r>
            <a:br>
              <a:rPr lang="nl-NL" altLang="nl-NL" sz="1400" dirty="0">
                <a:solidFill>
                  <a:schemeClr val="accent6"/>
                </a:solidFill>
                <a:ea typeface="ヒラギノ角ゴ Pro W3" pitchFamily="122" charset="-128"/>
              </a:rPr>
            </a:br>
            <a:r>
              <a:rPr lang="nl-NL" altLang="nl-NL" dirty="0"/>
              <a:t>9</a:t>
            </a:r>
            <a:r>
              <a:rPr lang="nl-NL" dirty="0"/>
              <a:t>.4 DETAIL BESCHRIJVING PER FASE (I)</a:t>
            </a:r>
          </a:p>
        </p:txBody>
      </p:sp>
      <p:sp>
        <p:nvSpPr>
          <p:cNvPr id="4" name="Subtitel 2"/>
          <p:cNvSpPr txBox="1">
            <a:spLocks/>
          </p:cNvSpPr>
          <p:nvPr/>
        </p:nvSpPr>
        <p:spPr>
          <a:xfrm>
            <a:off x="597074" y="1368003"/>
            <a:ext cx="8229600" cy="4282170"/>
          </a:xfrm>
          <a:prstGeom prst="rect">
            <a:avLst/>
          </a:prstGeom>
        </p:spPr>
        <p:txBody>
          <a:bodyPr lIns="0" tIns="0" rIns="0" bIns="0" numCol="2" spcCol="180000">
            <a:normAutofit/>
          </a:bodyPr>
          <a:lstStyle>
            <a:lvl1pPr marL="0" indent="0" algn="l" defTabSz="457200" rtl="0" eaLnBrk="1" fontAlgn="base" hangingPunct="1">
              <a:lnSpc>
                <a:spcPts val="1400"/>
              </a:lnSpc>
              <a:spcBef>
                <a:spcPts val="0"/>
              </a:spcBef>
              <a:spcAft>
                <a:spcPct val="0"/>
              </a:spcAft>
              <a:buFont typeface="Arial" pitchFamily="34" charset="0"/>
              <a:buNone/>
              <a:defRPr sz="1100" kern="1200">
                <a:solidFill>
                  <a:srgbClr val="666666"/>
                </a:solidFill>
                <a:latin typeface="+mn-lt"/>
                <a:ea typeface="ヒラギノ角ゴ Pro W3" charset="0"/>
                <a:cs typeface="ヒラギノ角ゴ Pro W3" charset="0"/>
              </a:defRPr>
            </a:lvl1pPr>
            <a:lvl2pPr marL="457200" indent="0" algn="ctr" defTabSz="457200" rtl="0" eaLnBrk="1" fontAlgn="base" hangingPunct="1">
              <a:spcBef>
                <a:spcPct val="20000"/>
              </a:spcBef>
              <a:spcAft>
                <a:spcPct val="0"/>
              </a:spcAft>
              <a:buFont typeface="Arial" pitchFamily="34" charset="0"/>
              <a:buNone/>
              <a:defRPr sz="2800" kern="1200">
                <a:solidFill>
                  <a:schemeClr val="tx1">
                    <a:tint val="75000"/>
                  </a:schemeClr>
                </a:solidFill>
                <a:latin typeface="+mn-lt"/>
                <a:ea typeface="ヒラギノ角ゴ Pro W3" charset="0"/>
                <a:cs typeface="+mn-cs"/>
              </a:defRPr>
            </a:lvl2pPr>
            <a:lvl3pPr marL="914400" indent="0" algn="ctr" defTabSz="457200" rtl="0" eaLnBrk="1" fontAlgn="base" hangingPunct="1">
              <a:spcBef>
                <a:spcPct val="20000"/>
              </a:spcBef>
              <a:spcAft>
                <a:spcPct val="0"/>
              </a:spcAft>
              <a:buFont typeface="Arial" pitchFamily="34" charset="0"/>
              <a:buNone/>
              <a:defRPr sz="2400" kern="1200">
                <a:solidFill>
                  <a:schemeClr val="tx1">
                    <a:tint val="75000"/>
                  </a:schemeClr>
                </a:solidFill>
                <a:latin typeface="+mn-lt"/>
                <a:ea typeface="ヒラギノ角ゴ Pro W3" charset="0"/>
                <a:cs typeface="+mn-cs"/>
              </a:defRPr>
            </a:lvl3pPr>
            <a:lvl4pPr marL="13716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4pPr>
            <a:lvl5pPr marL="18288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sz="1050" b="1" dirty="0">
                <a:solidFill>
                  <a:srgbClr val="CE3B44"/>
                </a:solidFill>
                <a:ea typeface="ヒラギノ角ゴ Pro W3" pitchFamily="122" charset="-128"/>
              </a:rPr>
              <a:t>Fase I: Inventarisatie</a:t>
            </a:r>
          </a:p>
          <a:p>
            <a:r>
              <a:rPr lang="nl-NL" altLang="en-US" sz="1050" dirty="0"/>
              <a:t>Enkele sleutelfiguren zijn betrokken geweest in deze fase middels een gesprek. Alle gesprekken in deze fase duurden 60-90 minuten</a:t>
            </a:r>
          </a:p>
          <a:p>
            <a:endParaRPr lang="nl-NL" sz="1050" b="1" dirty="0">
              <a:solidFill>
                <a:srgbClr val="CE3B44"/>
              </a:solidFill>
              <a:ea typeface="ヒラギノ角ゴ Pro W3" pitchFamily="122" charset="-128"/>
            </a:endParaRPr>
          </a:p>
          <a:p>
            <a:r>
              <a:rPr lang="nl-NL" sz="1050" b="1" dirty="0">
                <a:solidFill>
                  <a:srgbClr val="CE3B44"/>
                </a:solidFill>
                <a:ea typeface="ヒラギノ角ゴ Pro W3" pitchFamily="122" charset="-128"/>
              </a:rPr>
              <a:t>Fase II: Verkenning</a:t>
            </a:r>
          </a:p>
          <a:p>
            <a:pPr marL="171450" indent="-171450">
              <a:buFont typeface="Arial" panose="020B0604020202020204" pitchFamily="34" charset="0"/>
              <a:buChar char="•"/>
            </a:pPr>
            <a:r>
              <a:rPr lang="nl-NL" sz="1050" dirty="0">
                <a:cs typeface="Arial"/>
              </a:rPr>
              <a:t>In </a:t>
            </a:r>
            <a:r>
              <a:rPr lang="nl-NL" sz="1050" dirty="0"/>
              <a:t>totaal zijn 40 persoonlijke diepte-interviews </a:t>
            </a:r>
            <a:r>
              <a:rPr lang="nl-NL" sz="1050" dirty="0">
                <a:cs typeface="Arial"/>
              </a:rPr>
              <a:t>(60-90 minuten) met mantelzorgers in de wijk afgenomen , en 1 focusgroep met 9 mantelzorgers in een groep. </a:t>
            </a:r>
          </a:p>
          <a:p>
            <a:pPr marL="171450" indent="-171450">
              <a:buFont typeface="Arial" panose="020B0604020202020204" pitchFamily="34" charset="0"/>
              <a:buChar char="•"/>
            </a:pPr>
            <a:r>
              <a:rPr lang="nl-NL" sz="1050" dirty="0">
                <a:cs typeface="Arial"/>
              </a:rPr>
              <a:t>Alle gesprekken zijn uitgeschreven in een verslag, dat ter goedkeuring op de inhoud (</a:t>
            </a:r>
            <a:r>
              <a:rPr lang="nl-NL" sz="1050" i="1" dirty="0">
                <a:cs typeface="Arial"/>
              </a:rPr>
              <a:t>member check</a:t>
            </a:r>
            <a:r>
              <a:rPr lang="nl-NL" sz="1050" dirty="0">
                <a:cs typeface="Arial"/>
              </a:rPr>
              <a:t>) is voorgelegd aan de deelnemer.</a:t>
            </a:r>
          </a:p>
          <a:p>
            <a:pPr marL="171450" indent="-171450">
              <a:buFont typeface="Arial" panose="020B0604020202020204" pitchFamily="34" charset="0"/>
              <a:buChar char="•"/>
            </a:pPr>
            <a:r>
              <a:rPr lang="nl-NL" sz="1050" dirty="0">
                <a:cs typeface="Arial"/>
              </a:rPr>
              <a:t>De onderzoeksdoelgroep bestond uit mantelzorgers verspreid over heel Amsterdam. </a:t>
            </a:r>
            <a:endParaRPr lang="nl-NL" sz="1050" dirty="0">
              <a:ln>
                <a:solidFill>
                  <a:schemeClr val="accent6"/>
                </a:solidFill>
              </a:ln>
              <a:solidFill>
                <a:srgbClr val="FFC000"/>
              </a:solidFill>
              <a:cs typeface="Arial"/>
            </a:endParaRPr>
          </a:p>
          <a:p>
            <a:pPr marL="171450" indent="-171450">
              <a:buFont typeface="Arial" panose="020B0604020202020204" pitchFamily="34" charset="0"/>
              <a:buChar char="•"/>
            </a:pPr>
            <a:r>
              <a:rPr lang="nl-NL" sz="1050" dirty="0">
                <a:cs typeface="Arial"/>
              </a:rPr>
              <a:t>De gesprekken vonden plaats bij de mantelzorgers thuis of op een nabij gelegen locatie in de wijk. Dit werd door de deelnemer aan het onderzoek bepaald. De gesprekken werden meestal gevoerd in tweetallen (</a:t>
            </a:r>
            <a:r>
              <a:rPr lang="nl-NL" sz="1050" dirty="0" err="1">
                <a:cs typeface="Arial"/>
              </a:rPr>
              <a:t>onderzoekspartner</a:t>
            </a:r>
            <a:r>
              <a:rPr lang="nl-NL" sz="1050" dirty="0">
                <a:cs typeface="Arial"/>
              </a:rPr>
              <a:t>/onderzoeker) met de mantelzorger. De naaste was(bijna) nooit aanwezig bij de gesprekken.</a:t>
            </a:r>
          </a:p>
          <a:p>
            <a:endParaRPr lang="nl-NL" sz="1050" b="1" dirty="0">
              <a:solidFill>
                <a:srgbClr val="D55C59"/>
              </a:solidFill>
              <a:ea typeface="ヒラギノ角ゴ Pro W3" pitchFamily="122" charset="-128"/>
              <a:cs typeface="Arial"/>
            </a:endParaRPr>
          </a:p>
          <a:p>
            <a:r>
              <a:rPr lang="nl-NL" sz="1050" b="1" dirty="0">
                <a:solidFill>
                  <a:srgbClr val="D55C59"/>
                </a:solidFill>
                <a:ea typeface="ヒラギノ角ゴ Pro W3" pitchFamily="122" charset="-128"/>
              </a:rPr>
              <a:t>Fase III: Validering en rapportage</a:t>
            </a:r>
            <a:endParaRPr lang="nl-NL" sz="1050" dirty="0">
              <a:cs typeface="Arial"/>
            </a:endParaRPr>
          </a:p>
          <a:p>
            <a:r>
              <a:rPr lang="nl-NL" sz="1050" dirty="0">
                <a:cs typeface="Arial"/>
              </a:rPr>
              <a:t>Dit rapport is het resultaat van het gehele traject en de vastlegging van de belangrijkste bevindingen.  </a:t>
            </a:r>
          </a:p>
          <a:p>
            <a:endParaRPr lang="nl-NL" sz="1050" dirty="0">
              <a:cs typeface="Arial"/>
            </a:endParaRPr>
          </a:p>
          <a:p>
            <a:r>
              <a:rPr lang="nl-NL" sz="1050" dirty="0">
                <a:cs typeface="Arial"/>
              </a:rPr>
              <a:t>De gespreksverslagen zijn op 3 manieren geanalyseerd: </a:t>
            </a:r>
          </a:p>
          <a:p>
            <a:pPr marL="344488" indent="-171450">
              <a:buFont typeface="Arial"/>
              <a:buChar char="•"/>
            </a:pPr>
            <a:r>
              <a:rPr lang="nl-NL" sz="1050" dirty="0">
                <a:cs typeface="Arial"/>
              </a:rPr>
              <a:t>door het onderzoeksteam (onderzoekers en onderzoekspartners via creatieve analysewerksessie (Lieshout &amp; Cardiff, 2014),</a:t>
            </a:r>
          </a:p>
          <a:p>
            <a:pPr marL="344488" indent="-171450">
              <a:buFont typeface="Arial"/>
              <a:buChar char="•"/>
            </a:pPr>
            <a:r>
              <a:rPr lang="nl-NL" sz="1050" dirty="0">
                <a:cs typeface="Arial"/>
              </a:rPr>
              <a:t>door de academisch onderzoekers via thematische analyse (Braun &amp; Clark, 2006),</a:t>
            </a:r>
          </a:p>
          <a:p>
            <a:pPr marL="344488" indent="-171450">
              <a:buFont typeface="Arial"/>
              <a:buChar char="•"/>
            </a:pPr>
            <a:r>
              <a:rPr lang="nl-NL" sz="1050" dirty="0">
                <a:cs typeface="Arial"/>
              </a:rPr>
              <a:t>door een analysesessie georganiseerd met onderzoekers die alle verslagen hadden gelezen en reflecteerden op de thema’s.</a:t>
            </a:r>
          </a:p>
          <a:p>
            <a:pPr marL="173038"/>
            <a:endParaRPr lang="nl-NL" sz="1050" dirty="0">
              <a:cs typeface="Arial"/>
            </a:endParaRPr>
          </a:p>
          <a:p>
            <a:pPr marL="173038"/>
            <a:r>
              <a:rPr lang="nl-NL" sz="1050" dirty="0">
                <a:cs typeface="Arial"/>
              </a:rPr>
              <a:t>Na de analyse reflecteerden de ervaringsdeskundigen op de resultaten en conclusies: herkennen jullie jezelf hierin? Zowel de onderzoekspartners, voice-over groep als de klankbordgroep hebben hun reflecties gedeeld naar aanleiding van de conceptrapportage.</a:t>
            </a:r>
          </a:p>
          <a:p>
            <a:pPr marL="173038"/>
            <a:endParaRPr lang="nl-NL" sz="1050" b="1" dirty="0">
              <a:solidFill>
                <a:srgbClr val="D55C59"/>
              </a:solidFill>
              <a:ea typeface="ヒラギノ角ゴ Pro W3" pitchFamily="122" charset="-128"/>
              <a:cs typeface="Arial"/>
            </a:endParaRPr>
          </a:p>
          <a:p>
            <a:pPr marL="173038"/>
            <a:r>
              <a:rPr lang="nl-NL" sz="1050" b="1" dirty="0">
                <a:solidFill>
                  <a:srgbClr val="D55C59"/>
                </a:solidFill>
                <a:ea typeface="ヒラギノ角ゴ Pro W3" pitchFamily="122" charset="-128"/>
              </a:rPr>
              <a:t>Fase IV: Dialoog</a:t>
            </a:r>
          </a:p>
          <a:p>
            <a:pPr marL="173038"/>
            <a:r>
              <a:rPr lang="nl-NL" sz="1050" b="1" dirty="0">
                <a:solidFill>
                  <a:srgbClr val="D55C59"/>
                </a:solidFill>
                <a:ea typeface="ヒラギノ角ゴ Pro W3" pitchFamily="122" charset="-128"/>
              </a:rPr>
              <a:t>I</a:t>
            </a:r>
            <a:r>
              <a:rPr lang="nl-NL" sz="1050" dirty="0"/>
              <a:t>n deze fase kwamen hulpverleners, ervaringsdeskundige mantelzorgers en diverse gemeenteambtenaren en leden van het onderzoeksteam bijeen om te spreken over de uitkomsten van het onderzoek. In de twee uur durende bijeenkomst bespraken we een casus vanuit verschillende perspectieven en deelden de perspectieven met elkaar. Doel was reflectie van de eigen praktijk.</a:t>
            </a:r>
            <a:endParaRPr lang="nl-NL" sz="1050" dirty="0">
              <a:cs typeface="Arial"/>
            </a:endParaRPr>
          </a:p>
        </p:txBody>
      </p:sp>
    </p:spTree>
    <p:extLst>
      <p:ext uri="{BB962C8B-B14F-4D97-AF65-F5344CB8AC3E}">
        <p14:creationId xmlns:p14="http://schemas.microsoft.com/office/powerpoint/2010/main" val="35691375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altLang="nl-NL" sz="1400" dirty="0">
                <a:solidFill>
                  <a:schemeClr val="accent6"/>
                </a:solidFill>
                <a:ea typeface="ヒラギノ角ゴ Pro W3" pitchFamily="122" charset="-128"/>
              </a:rPr>
              <a:t> ONDERZOEKSVERANTWOORDING</a:t>
            </a:r>
            <a:br>
              <a:rPr lang="nl-NL" altLang="nl-NL" sz="1400" dirty="0">
                <a:solidFill>
                  <a:schemeClr val="accent6"/>
                </a:solidFill>
                <a:ea typeface="ヒラギノ角ゴ Pro W3" pitchFamily="122" charset="-128"/>
              </a:rPr>
            </a:br>
            <a:r>
              <a:rPr lang="nl-NL" altLang="nl-NL" dirty="0"/>
              <a:t>9.4</a:t>
            </a:r>
            <a:r>
              <a:rPr lang="nl-NL" dirty="0"/>
              <a:t> DETAILBESCHRIJVING PER FASE (II)</a:t>
            </a:r>
          </a:p>
        </p:txBody>
      </p:sp>
      <p:sp>
        <p:nvSpPr>
          <p:cNvPr id="19458" name="Subtitel 2"/>
          <p:cNvSpPr>
            <a:spLocks noGrp="1"/>
          </p:cNvSpPr>
          <p:nvPr>
            <p:ph type="subTitle" idx="1"/>
          </p:nvPr>
        </p:nvSpPr>
        <p:spPr bwMode="auto">
          <a:xfrm>
            <a:off x="457200" y="1566863"/>
            <a:ext cx="8229600" cy="4071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2" anchor="t" anchorCtr="0" compatLnSpc="1">
            <a:prstTxWarp prst="textNoShape">
              <a:avLst/>
            </a:prstTxWarp>
          </a:bodyPr>
          <a:lstStyle/>
          <a:p>
            <a:r>
              <a:rPr lang="nl-NL" sz="1050" b="1" dirty="0">
                <a:solidFill>
                  <a:srgbClr val="CE3B44"/>
                </a:solidFill>
                <a:ea typeface="ヒラギノ角ゴ Pro W3" pitchFamily="122" charset="-128"/>
              </a:rPr>
              <a:t>Gebruik fotografie</a:t>
            </a:r>
          </a:p>
          <a:p>
            <a:r>
              <a:rPr lang="nl-NL" altLang="en-US" sz="1050" dirty="0"/>
              <a:t>In dit rapport werken wij met </a:t>
            </a:r>
            <a:r>
              <a:rPr lang="nl-NL" sz="1050" dirty="0">
                <a:cs typeface="Arial"/>
              </a:rPr>
              <a:t>fotografie. Wij staan daarmee in de traditie van </a:t>
            </a:r>
            <a:r>
              <a:rPr lang="nl-NL" sz="1050" i="1" dirty="0" err="1">
                <a:cs typeface="Arial"/>
              </a:rPr>
              <a:t>Performative</a:t>
            </a:r>
            <a:r>
              <a:rPr lang="nl-NL" sz="1050" i="1" dirty="0">
                <a:cs typeface="Arial"/>
              </a:rPr>
              <a:t> </a:t>
            </a:r>
            <a:r>
              <a:rPr lang="nl-NL" sz="1050" i="1" dirty="0" err="1">
                <a:cs typeface="Arial"/>
              </a:rPr>
              <a:t>social</a:t>
            </a:r>
            <a:r>
              <a:rPr lang="nl-NL" sz="1050" i="1" dirty="0">
                <a:cs typeface="Arial"/>
              </a:rPr>
              <a:t> </a:t>
            </a:r>
            <a:r>
              <a:rPr lang="nl-NL" sz="1050" i="1" dirty="0" err="1">
                <a:cs typeface="Arial"/>
              </a:rPr>
              <a:t>science</a:t>
            </a:r>
            <a:r>
              <a:rPr lang="nl-NL" sz="1050" i="1" dirty="0">
                <a:cs typeface="Arial"/>
              </a:rPr>
              <a:t> </a:t>
            </a:r>
            <a:r>
              <a:rPr lang="nl-NL" sz="1050" dirty="0">
                <a:cs typeface="Arial"/>
              </a:rPr>
              <a:t>(</a:t>
            </a:r>
            <a:r>
              <a:rPr lang="nl-NL" sz="1050" dirty="0" err="1">
                <a:cs typeface="Arial"/>
              </a:rPr>
              <a:t>Gergen</a:t>
            </a:r>
            <a:r>
              <a:rPr lang="nl-NL" sz="1050" dirty="0">
                <a:cs typeface="Arial"/>
              </a:rPr>
              <a:t> &amp; </a:t>
            </a:r>
            <a:r>
              <a:rPr lang="nl-NL" sz="1050" dirty="0" err="1">
                <a:cs typeface="Arial"/>
              </a:rPr>
              <a:t>Gergen</a:t>
            </a:r>
            <a:r>
              <a:rPr lang="nl-NL" sz="1050" dirty="0">
                <a:cs typeface="Arial"/>
              </a:rPr>
              <a:t>, 2012) </a:t>
            </a:r>
            <a:br>
              <a:rPr lang="nl-NL" sz="1050" dirty="0">
                <a:cs typeface="Arial"/>
              </a:rPr>
            </a:br>
            <a:r>
              <a:rPr lang="nl-NL" sz="1050" dirty="0">
                <a:cs typeface="Arial"/>
              </a:rPr>
              <a:t>en </a:t>
            </a:r>
            <a:r>
              <a:rPr lang="nl-NL" sz="1050" i="1" dirty="0">
                <a:cs typeface="Arial"/>
              </a:rPr>
              <a:t>arts-</a:t>
            </a:r>
            <a:r>
              <a:rPr lang="nl-NL" sz="1050" i="1" dirty="0" err="1">
                <a:cs typeface="Arial"/>
              </a:rPr>
              <a:t>based</a:t>
            </a:r>
            <a:r>
              <a:rPr lang="nl-NL" sz="1050" i="1" dirty="0">
                <a:cs typeface="Arial"/>
              </a:rPr>
              <a:t> research </a:t>
            </a:r>
            <a:r>
              <a:rPr lang="nl-NL" sz="1050" dirty="0">
                <a:cs typeface="Arial"/>
              </a:rPr>
              <a:t>waarin kunst, wetenschap en sociale transformatie samen gaan. </a:t>
            </a:r>
          </a:p>
          <a:p>
            <a:endParaRPr lang="nl-NL" sz="1050" dirty="0">
              <a:cs typeface="Arial"/>
            </a:endParaRPr>
          </a:p>
          <a:p>
            <a:r>
              <a:rPr lang="nl-NL" sz="1050" b="1" dirty="0">
                <a:solidFill>
                  <a:srgbClr val="CE3B44"/>
                </a:solidFill>
                <a:ea typeface="ヒラギノ角ゴ Pro W3" pitchFamily="122" charset="-128"/>
              </a:rPr>
              <a:t>Plaatsvervangende ervaring</a:t>
            </a:r>
            <a:endParaRPr lang="nl-NL" sz="1050" dirty="0">
              <a:cs typeface="Arial"/>
            </a:endParaRPr>
          </a:p>
          <a:p>
            <a:pPr defTabSz="458788"/>
            <a:r>
              <a:rPr lang="nl-NL" sz="1050" dirty="0">
                <a:cs typeface="Arial"/>
              </a:rPr>
              <a:t>Wij zetten fotografie in om de eigen levens en leefsituaties van </a:t>
            </a:r>
            <a:br>
              <a:rPr lang="nl-NL" sz="1050" dirty="0">
                <a:cs typeface="Arial"/>
              </a:rPr>
            </a:br>
            <a:r>
              <a:rPr lang="nl-NL" sz="1050" dirty="0">
                <a:cs typeface="Arial"/>
              </a:rPr>
              <a:t>de deelnemers van het onderzoek te communiceren met anderen. Via foto’s wordt de lezer bewust van de echte situatie waarin de cliënten leven. Foto’s kunnen in dat opzicht veel meer doen dan abstracte ideeën en kale cijfers. Foto’s bevatten een enorme </a:t>
            </a:r>
            <a:br>
              <a:rPr lang="nl-NL" sz="1050" dirty="0">
                <a:cs typeface="Arial"/>
              </a:rPr>
            </a:br>
            <a:r>
              <a:rPr lang="nl-NL" sz="1050" dirty="0">
                <a:cs typeface="Arial"/>
              </a:rPr>
              <a:t>rijkdom en hoeveelheid aan informatie. Foto’s kunnen zaken verbeelden die niet in een tekst zijn te vangen. De stijl van de kleding, de berichten geprint op de T-shirts, de oogopslag en gezichten, alles communiceert. De foto’s vertellen ons niet alleen iets, zij nodigen ons uit om te interpreteren wat we zien. Zij geven ons een ‘plaatsvervangende ervaring’ van hoe het is om mantelzorger te zijn in Amsterdam. Zij hebben daardoor veel meer impact dan een verbaal rapport. Als wij een wetenschappelijk </a:t>
            </a:r>
            <a:br>
              <a:rPr lang="nl-NL" sz="1050" dirty="0">
                <a:cs typeface="Arial"/>
              </a:rPr>
            </a:br>
            <a:r>
              <a:rPr lang="nl-NL" sz="1050" dirty="0">
                <a:cs typeface="Arial"/>
              </a:rPr>
              <a:t>rapport lezen blijven degenen om wie het gaat op afstand. Zij </a:t>
            </a:r>
            <a:br>
              <a:rPr lang="nl-NL" sz="1050" dirty="0">
                <a:cs typeface="Arial"/>
              </a:rPr>
            </a:br>
            <a:r>
              <a:rPr lang="nl-NL" sz="1050" dirty="0">
                <a:cs typeface="Arial"/>
              </a:rPr>
              <a:t>blijven object van onze waarneming. </a:t>
            </a:r>
          </a:p>
          <a:p>
            <a:pPr defTabSz="458788"/>
            <a:endParaRPr lang="nl-NL" sz="1050" dirty="0">
              <a:cs typeface="Arial"/>
            </a:endParaRPr>
          </a:p>
          <a:p>
            <a:r>
              <a:rPr lang="nl-NL" sz="1050" b="1" dirty="0">
                <a:solidFill>
                  <a:srgbClr val="CE3B44"/>
                </a:solidFill>
                <a:ea typeface="ヒラギノ角ゴ Pro W3" pitchFamily="122" charset="-128"/>
              </a:rPr>
              <a:t>Sneller aangezet tot actie?</a:t>
            </a:r>
            <a:endParaRPr lang="nl-NL" sz="1050" dirty="0">
              <a:cs typeface="Arial"/>
            </a:endParaRPr>
          </a:p>
          <a:p>
            <a:r>
              <a:rPr lang="nl-NL" sz="1050" dirty="0">
                <a:cs typeface="Arial"/>
              </a:rPr>
              <a:t>Als wij naar foto’s kijken, worden wij als het ware in de foto’s getrokken. De foto’s appelleren aan ons; spreken ons aan. De affectieve dimensie van de foto’s raken, en de kijker zal zich daardoor sneller aangezet voelen om in actie te komen, om zich in te zetten voor een verbetering van de situatie van de mantelzorger.</a:t>
            </a:r>
          </a:p>
          <a:p>
            <a:r>
              <a:rPr lang="nl-NL" sz="1050" dirty="0">
                <a:cs typeface="Arial"/>
              </a:rPr>
              <a:t>	</a:t>
            </a:r>
          </a:p>
        </p:txBody>
      </p:sp>
    </p:spTree>
    <p:extLst>
      <p:ext uri="{BB962C8B-B14F-4D97-AF65-F5344CB8AC3E}">
        <p14:creationId xmlns:p14="http://schemas.microsoft.com/office/powerpoint/2010/main" val="27809423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altLang="nl-NL" sz="1400" dirty="0">
                <a:solidFill>
                  <a:schemeClr val="accent6"/>
                </a:solidFill>
                <a:ea typeface="ヒラギノ角ゴ Pro W3" pitchFamily="122" charset="-128"/>
              </a:rPr>
              <a:t> ONDERZOEKSVERANTWOORDING</a:t>
            </a:r>
            <a:br>
              <a:rPr lang="nl-NL" altLang="nl-NL" sz="1400" dirty="0">
                <a:solidFill>
                  <a:schemeClr val="accent6"/>
                </a:solidFill>
                <a:ea typeface="ヒラギノ角ゴ Pro W3" pitchFamily="122" charset="-128"/>
              </a:rPr>
            </a:br>
            <a:r>
              <a:rPr lang="nl-NL" altLang="nl-NL" dirty="0"/>
              <a:t>9</a:t>
            </a:r>
            <a:r>
              <a:rPr lang="nl-NL" dirty="0"/>
              <a:t>.5 literatuur (I)</a:t>
            </a:r>
          </a:p>
        </p:txBody>
      </p:sp>
      <p:sp>
        <p:nvSpPr>
          <p:cNvPr id="19458" name="Subtitel 2"/>
          <p:cNvSpPr>
            <a:spLocks noGrp="1"/>
          </p:cNvSpPr>
          <p:nvPr>
            <p:ph type="subTitle" idx="1"/>
          </p:nvPr>
        </p:nvSpPr>
        <p:spPr bwMode="auto">
          <a:xfrm>
            <a:off x="457200" y="1566863"/>
            <a:ext cx="8229600" cy="3776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2" anchor="t" anchorCtr="0" compatLnSpc="1">
            <a:prstTxWarp prst="textNoShape">
              <a:avLst/>
            </a:prstTxWarp>
          </a:bodyPr>
          <a:lstStyle/>
          <a:p>
            <a:pPr marL="171450" lvl="0" indent="-171450">
              <a:buFont typeface="Arial"/>
              <a:buChar char="•"/>
            </a:pPr>
            <a:r>
              <a:rPr lang="en-US" sz="1050" dirty="0" err="1"/>
              <a:t>Abma</a:t>
            </a:r>
            <a:r>
              <a:rPr lang="en-US" sz="1050" dirty="0"/>
              <a:t>, T.A. &amp; G.A.M. </a:t>
            </a:r>
            <a:r>
              <a:rPr lang="en-US" sz="1050" dirty="0" err="1"/>
              <a:t>Widdershoven</a:t>
            </a:r>
            <a:r>
              <a:rPr lang="en-US" sz="1050" dirty="0"/>
              <a:t> (2006) </a:t>
            </a:r>
            <a:r>
              <a:rPr lang="en-US" sz="1050" i="1" dirty="0" err="1"/>
              <a:t>Responsieve</a:t>
            </a:r>
            <a:r>
              <a:rPr lang="en-US" sz="1050" i="1" dirty="0"/>
              <a:t> </a:t>
            </a:r>
            <a:r>
              <a:rPr lang="en-US" sz="1050" i="1" dirty="0" err="1"/>
              <a:t>methodologie</a:t>
            </a:r>
            <a:r>
              <a:rPr lang="en-US" sz="1050" i="1" dirty="0"/>
              <a:t>. </a:t>
            </a:r>
            <a:r>
              <a:rPr lang="nl-NL" sz="1050" i="1" dirty="0"/>
              <a:t>Interactief onderzoek in de praktijk</a:t>
            </a:r>
            <a:r>
              <a:rPr lang="nl-NL" sz="1050" dirty="0"/>
              <a:t>, Den Haag: Lemma. ISBN: 10-90-5931-477-8.</a:t>
            </a:r>
          </a:p>
          <a:p>
            <a:pPr marL="171450" lvl="0" indent="-171450">
              <a:buFont typeface="Arial"/>
              <a:buChar char="•"/>
            </a:pPr>
            <a:r>
              <a:rPr lang="en-US" sz="1050" dirty="0" err="1"/>
              <a:t>Abma</a:t>
            </a:r>
            <a:r>
              <a:rPr lang="en-US" sz="1050" dirty="0"/>
              <a:t>, T., &amp; </a:t>
            </a:r>
            <a:r>
              <a:rPr lang="en-US" sz="1050" dirty="0" err="1"/>
              <a:t>Widdershoven</a:t>
            </a:r>
            <a:r>
              <a:rPr lang="en-US" sz="1050" dirty="0"/>
              <a:t>, G. (2014). Dialogical ethics and responsive evaluation as a framework for patient participation. </a:t>
            </a:r>
            <a:r>
              <a:rPr lang="en-US" sz="1050" i="1" dirty="0"/>
              <a:t>The American Journal of Bioethics</a:t>
            </a:r>
            <a:r>
              <a:rPr lang="en-US" sz="1050" dirty="0"/>
              <a:t>, </a:t>
            </a:r>
            <a:r>
              <a:rPr lang="en-US" sz="1050" i="1" dirty="0"/>
              <a:t>14</a:t>
            </a:r>
            <a:r>
              <a:rPr lang="en-US" sz="1050" dirty="0"/>
              <a:t>(6), 27-29.</a:t>
            </a:r>
            <a:endParaRPr lang="nl-NL" sz="1050" dirty="0"/>
          </a:p>
          <a:p>
            <a:pPr marL="171450" lvl="0" indent="-171450">
              <a:buFont typeface="Arial"/>
              <a:buChar char="•"/>
            </a:pPr>
            <a:r>
              <a:rPr lang="nl-NL" sz="1050" dirty="0"/>
              <a:t>Abma, T. (2016) De tragiek van de transitie. Een filosofische bezinning op de transitie in het sociaal domein. In: Transitiecommissie Sociaal Domein (2016) </a:t>
            </a:r>
            <a:r>
              <a:rPr lang="nl-NL" sz="1050" i="1" dirty="0"/>
              <a:t>De decentralisaties in het sociaal domein: wie houdt ver niet van kakelbont? Essays over de relatie tussen burger en bestuur.</a:t>
            </a:r>
            <a:endParaRPr lang="nl-NL" sz="1050" dirty="0"/>
          </a:p>
          <a:p>
            <a:pPr marL="171450" lvl="0" indent="-171450">
              <a:buFont typeface="Arial"/>
              <a:buChar char="•"/>
            </a:pPr>
            <a:r>
              <a:rPr lang="nl-NL" sz="1050" dirty="0"/>
              <a:t>Aandacht voor iedereen (2015) </a:t>
            </a:r>
            <a:r>
              <a:rPr lang="nl-NL" sz="1050" i="1" dirty="0"/>
              <a:t>Zorg naar gemeenten. Goed voor elkaar? Digitale cliëntenraadpleging als onderdeel van de </a:t>
            </a:r>
            <a:r>
              <a:rPr lang="en-US" sz="1050" i="1" dirty="0"/>
              <a:t>AVI-</a:t>
            </a:r>
            <a:r>
              <a:rPr lang="en-US" sz="1050" i="1" dirty="0" err="1"/>
              <a:t>cliëntenmonitor</a:t>
            </a:r>
            <a:r>
              <a:rPr lang="en-US" sz="1050" dirty="0"/>
              <a:t>. Utrecht: </a:t>
            </a:r>
            <a:r>
              <a:rPr lang="en-US" sz="1050" dirty="0" err="1"/>
              <a:t>Patiëntenfederatie</a:t>
            </a:r>
            <a:r>
              <a:rPr lang="en-US" sz="1050" dirty="0"/>
              <a:t> NPCF.</a:t>
            </a:r>
            <a:endParaRPr lang="nl-NL" sz="1050" dirty="0"/>
          </a:p>
          <a:p>
            <a:pPr marL="171450" lvl="0" indent="-171450">
              <a:buFont typeface="Arial"/>
              <a:buChar char="•"/>
            </a:pPr>
            <a:r>
              <a:rPr lang="en-US" sz="1050" dirty="0" err="1"/>
              <a:t>Bijl</a:t>
            </a:r>
            <a:r>
              <a:rPr lang="en-US" sz="1050" dirty="0"/>
              <a:t> R, </a:t>
            </a:r>
            <a:r>
              <a:rPr lang="en-US" sz="1050" dirty="0" err="1"/>
              <a:t>Boelhouwer</a:t>
            </a:r>
            <a:r>
              <a:rPr lang="en-US" sz="1050" dirty="0"/>
              <a:t> J, </a:t>
            </a:r>
            <a:r>
              <a:rPr lang="en-US" sz="1050" dirty="0" err="1"/>
              <a:t>Cloïn</a:t>
            </a:r>
            <a:r>
              <a:rPr lang="en-US" sz="1050" dirty="0"/>
              <a:t> M, </a:t>
            </a:r>
            <a:r>
              <a:rPr lang="en-US" sz="1050" dirty="0" err="1"/>
              <a:t>Pommer</a:t>
            </a:r>
            <a:r>
              <a:rPr lang="en-US" sz="1050" dirty="0"/>
              <a:t> E. (red.) </a:t>
            </a:r>
            <a:r>
              <a:rPr lang="en-US" sz="1050" i="1" dirty="0"/>
              <a:t>De </a:t>
            </a:r>
            <a:r>
              <a:rPr lang="en-US" sz="1050" i="1" dirty="0" err="1"/>
              <a:t>sociale</a:t>
            </a:r>
            <a:r>
              <a:rPr lang="en-US" sz="1050" i="1" dirty="0"/>
              <a:t> </a:t>
            </a:r>
            <a:r>
              <a:rPr lang="en-US" sz="1050" i="1" dirty="0" err="1"/>
              <a:t>staat</a:t>
            </a:r>
            <a:r>
              <a:rPr lang="en-US" sz="1050" i="1" dirty="0"/>
              <a:t> van Nederland 2011</a:t>
            </a:r>
            <a:r>
              <a:rPr lang="en-US" sz="1050" dirty="0"/>
              <a:t>. Den Haag: </a:t>
            </a:r>
            <a:r>
              <a:rPr lang="en-US" sz="1050" dirty="0" err="1"/>
              <a:t>Sociaal</a:t>
            </a:r>
            <a:r>
              <a:rPr lang="en-US" sz="1050" dirty="0"/>
              <a:t> en </a:t>
            </a:r>
            <a:r>
              <a:rPr lang="en-US" sz="1050" dirty="0" err="1"/>
              <a:t>Cultureel</a:t>
            </a:r>
            <a:r>
              <a:rPr lang="en-US" sz="1050" dirty="0"/>
              <a:t> </a:t>
            </a:r>
            <a:r>
              <a:rPr lang="en-US" sz="1050" dirty="0" err="1"/>
              <a:t>Planbureau</a:t>
            </a:r>
            <a:r>
              <a:rPr lang="en-US" sz="1050" dirty="0"/>
              <a:t>, 2011.</a:t>
            </a:r>
            <a:endParaRPr lang="nl-NL" sz="1050" dirty="0"/>
          </a:p>
          <a:p>
            <a:pPr marL="171450" lvl="0" indent="-171450">
              <a:buFont typeface="Arial"/>
              <a:buChar char="•"/>
            </a:pPr>
            <a:r>
              <a:rPr lang="en-US" sz="1050" dirty="0"/>
              <a:t>Braun, V., &amp; Clarke, V. (2006). Using thematic analysis in psychology. </a:t>
            </a:r>
            <a:r>
              <a:rPr lang="en-US" sz="1050" i="1" dirty="0"/>
              <a:t>Qualitative research in psychology</a:t>
            </a:r>
            <a:r>
              <a:rPr lang="en-US" sz="1050" dirty="0"/>
              <a:t>, </a:t>
            </a:r>
            <a:r>
              <a:rPr lang="en-US" sz="1050" i="1" dirty="0"/>
              <a:t>3</a:t>
            </a:r>
            <a:r>
              <a:rPr lang="en-US" sz="1050" dirty="0"/>
              <a:t>(2), 77-101.Guba EG &amp; Lincoln YS. (1989) </a:t>
            </a:r>
            <a:r>
              <a:rPr lang="en-US" sz="1050" i="1" dirty="0"/>
              <a:t>Fourth Generation Evaluation</a:t>
            </a:r>
            <a:r>
              <a:rPr lang="en-US" sz="1050" dirty="0"/>
              <a:t>. Beverly Hills, CA: Sage, 1989.</a:t>
            </a:r>
            <a:endParaRPr lang="nl-NL" sz="1050" dirty="0"/>
          </a:p>
          <a:p>
            <a:pPr marL="171450" lvl="0" indent="-171450">
              <a:buFont typeface="Arial"/>
              <a:buChar char="•"/>
            </a:pPr>
            <a:r>
              <a:rPr lang="en-US" sz="1050" dirty="0" err="1"/>
              <a:t>Harbers</a:t>
            </a:r>
            <a:r>
              <a:rPr lang="en-US" sz="1050" dirty="0"/>
              <a:t>, M.M. &amp; </a:t>
            </a:r>
            <a:r>
              <a:rPr lang="en-US" sz="1050" dirty="0" err="1"/>
              <a:t>Hoeymans</a:t>
            </a:r>
            <a:r>
              <a:rPr lang="en-US" sz="1050" dirty="0"/>
              <a:t>, N. (2013) </a:t>
            </a:r>
            <a:r>
              <a:rPr lang="en-US" sz="1050" i="1" dirty="0" err="1"/>
              <a:t>Gezondheid</a:t>
            </a:r>
            <a:r>
              <a:rPr lang="en-US" sz="1050" i="1" dirty="0"/>
              <a:t> en </a:t>
            </a:r>
            <a:r>
              <a:rPr lang="en-US" sz="1050" i="1" dirty="0" err="1"/>
              <a:t>maatschappelijke</a:t>
            </a:r>
            <a:r>
              <a:rPr lang="en-US" sz="1050" i="1" dirty="0"/>
              <a:t> </a:t>
            </a:r>
            <a:r>
              <a:rPr lang="en-US" sz="1050" i="1" dirty="0" err="1"/>
              <a:t>participatie</a:t>
            </a:r>
            <a:r>
              <a:rPr lang="en-US" sz="1050" i="1" dirty="0"/>
              <a:t>. </a:t>
            </a:r>
            <a:r>
              <a:rPr lang="en-US" sz="1050" i="1" dirty="0" err="1"/>
              <a:t>Themarapport</a:t>
            </a:r>
            <a:r>
              <a:rPr lang="en-US" sz="1050" i="1" dirty="0"/>
              <a:t> </a:t>
            </a:r>
            <a:r>
              <a:rPr lang="en-US" sz="1050" i="1" dirty="0" err="1"/>
              <a:t>Volksgezondheid</a:t>
            </a:r>
            <a:r>
              <a:rPr lang="en-US" sz="1050" i="1" dirty="0"/>
              <a:t> </a:t>
            </a:r>
            <a:r>
              <a:rPr lang="en-US" sz="1050" i="1" dirty="0" err="1"/>
              <a:t>Toekomst</a:t>
            </a:r>
            <a:r>
              <a:rPr lang="en-US" sz="1050" i="1" dirty="0"/>
              <a:t> </a:t>
            </a:r>
            <a:r>
              <a:rPr lang="en-US" sz="1050" i="1" dirty="0" err="1"/>
              <a:t>Verkenning</a:t>
            </a:r>
            <a:r>
              <a:rPr lang="en-US" sz="1050" i="1" dirty="0"/>
              <a:t> 2014. </a:t>
            </a:r>
            <a:r>
              <a:rPr lang="en-US" sz="1050" dirty="0" err="1"/>
              <a:t>Rijksinstituut</a:t>
            </a:r>
            <a:r>
              <a:rPr lang="en-US" sz="1050" dirty="0"/>
              <a:t> </a:t>
            </a:r>
            <a:r>
              <a:rPr lang="en-US" sz="1050" dirty="0" err="1"/>
              <a:t>voor</a:t>
            </a:r>
            <a:r>
              <a:rPr lang="en-US" sz="1050" dirty="0"/>
              <a:t> </a:t>
            </a:r>
            <a:r>
              <a:rPr lang="en-US" sz="1050" dirty="0" err="1"/>
              <a:t>Volksgezondheid</a:t>
            </a:r>
            <a:r>
              <a:rPr lang="en-US" sz="1050" dirty="0"/>
              <a:t> en Milieu, </a:t>
            </a:r>
            <a:r>
              <a:rPr lang="en-US" sz="1050" dirty="0" err="1"/>
              <a:t>Bilthoven</a:t>
            </a:r>
            <a:r>
              <a:rPr lang="en-US" sz="1050" dirty="0"/>
              <a:t>.</a:t>
            </a:r>
            <a:endParaRPr lang="nl-NL" sz="1050" dirty="0"/>
          </a:p>
          <a:p>
            <a:pPr marL="171450" lvl="0" indent="-171450">
              <a:buFont typeface="Arial"/>
              <a:buChar char="•"/>
            </a:pPr>
            <a:r>
              <a:rPr lang="en-US" sz="1050" dirty="0"/>
              <a:t>Huber, M., </a:t>
            </a:r>
            <a:r>
              <a:rPr lang="en-US" sz="1050" dirty="0" err="1"/>
              <a:t>Knottnerus</a:t>
            </a:r>
            <a:r>
              <a:rPr lang="en-US" sz="1050" dirty="0"/>
              <a:t>, J. A., Green, L., van der Horst, H., </a:t>
            </a:r>
            <a:r>
              <a:rPr lang="en-US" sz="1050" dirty="0" err="1"/>
              <a:t>Jadad</a:t>
            </a:r>
            <a:r>
              <a:rPr lang="en-US" sz="1050" dirty="0"/>
              <a:t>, A. R., </a:t>
            </a:r>
            <a:r>
              <a:rPr lang="en-US" sz="1050" dirty="0" err="1"/>
              <a:t>Kromhout</a:t>
            </a:r>
            <a:r>
              <a:rPr lang="en-US" sz="1050" dirty="0"/>
              <a:t>, D., &amp; Schnabel, P. (2011). How should we define health?. </a:t>
            </a:r>
            <a:r>
              <a:rPr lang="en-US" sz="1050" i="1" dirty="0" err="1"/>
              <a:t>Bmj</a:t>
            </a:r>
            <a:r>
              <a:rPr lang="en-US" sz="1050" dirty="0"/>
              <a:t>, 343.</a:t>
            </a:r>
            <a:endParaRPr lang="nl-NL" sz="1050" dirty="0"/>
          </a:p>
          <a:p>
            <a:pPr marL="171450" lvl="0" indent="-171450">
              <a:buFont typeface="Arial"/>
              <a:buChar char="•"/>
            </a:pPr>
            <a:r>
              <a:rPr lang="nl-NL" sz="1050" dirty="0" err="1"/>
              <a:t>Hogerbrugge</a:t>
            </a:r>
            <a:r>
              <a:rPr lang="nl-NL" sz="1050" dirty="0"/>
              <a:t>, M. (2016) </a:t>
            </a:r>
            <a:r>
              <a:rPr lang="en-US" sz="1050" dirty="0" err="1"/>
              <a:t>Continuïteit</a:t>
            </a:r>
            <a:r>
              <a:rPr lang="en-US" sz="1050" dirty="0"/>
              <a:t> in </a:t>
            </a:r>
            <a:r>
              <a:rPr lang="en-US" sz="1050" dirty="0" err="1"/>
              <a:t>familiebanden</a:t>
            </a:r>
            <a:r>
              <a:rPr lang="en-US" sz="1050" dirty="0"/>
              <a:t>.</a:t>
            </a:r>
            <a:r>
              <a:rPr lang="en-US" sz="1050" i="1" dirty="0"/>
              <a:t> </a:t>
            </a:r>
            <a:r>
              <a:rPr lang="en-US" sz="1050" i="1" dirty="0" err="1"/>
              <a:t>NiDi</a:t>
            </a:r>
            <a:r>
              <a:rPr lang="en-US" sz="1050" i="1" dirty="0"/>
              <a:t>, </a:t>
            </a:r>
            <a:r>
              <a:rPr lang="en-US" sz="1050" dirty="0"/>
              <a:t>32, </a:t>
            </a:r>
            <a:r>
              <a:rPr lang="en-US" sz="1050" dirty="0" err="1"/>
              <a:t>januari</a:t>
            </a:r>
            <a:r>
              <a:rPr lang="en-US" sz="1050" dirty="0"/>
              <a:t> 2016. ISSN 0169-1473.</a:t>
            </a:r>
            <a:endParaRPr lang="nl-NL" sz="1050" dirty="0"/>
          </a:p>
          <a:p>
            <a:pPr marL="171450" lvl="0" indent="-171450">
              <a:buFont typeface="Arial"/>
              <a:buChar char="•"/>
            </a:pPr>
            <a:r>
              <a:rPr lang="nl-NL" sz="1050" dirty="0"/>
              <a:t>de Klerk, M., de Boer, A., </a:t>
            </a:r>
            <a:r>
              <a:rPr lang="nl-NL" sz="1050" dirty="0" err="1"/>
              <a:t>Plaisier</a:t>
            </a:r>
            <a:r>
              <a:rPr lang="nl-NL" sz="1050" dirty="0"/>
              <a:t>, I., </a:t>
            </a:r>
            <a:r>
              <a:rPr lang="nl-NL" sz="1050" dirty="0" err="1"/>
              <a:t>Schyns</a:t>
            </a:r>
            <a:r>
              <a:rPr lang="nl-NL" sz="1050" dirty="0"/>
              <a:t>, P., &amp; Kooiker, S. (2015). Informele hulp: wie doet er wat?</a:t>
            </a:r>
          </a:p>
          <a:p>
            <a:pPr marL="171450" lvl="0" indent="-171450">
              <a:buFont typeface="Arial"/>
              <a:buChar char="•"/>
            </a:pPr>
            <a:r>
              <a:rPr lang="en-US" sz="1050" dirty="0" err="1"/>
              <a:t>Gergen</a:t>
            </a:r>
            <a:r>
              <a:rPr lang="en-US" sz="1050" dirty="0"/>
              <a:t>, M. M., &amp; </a:t>
            </a:r>
            <a:r>
              <a:rPr lang="en-US" sz="1050" dirty="0" err="1"/>
              <a:t>Gergen</a:t>
            </a:r>
            <a:r>
              <a:rPr lang="en-US" sz="1050" dirty="0"/>
              <a:t>, K. J. (2012). </a:t>
            </a:r>
            <a:r>
              <a:rPr lang="en-US" sz="1050" i="1" dirty="0"/>
              <a:t>Playing with purpose: Adventures in </a:t>
            </a:r>
            <a:r>
              <a:rPr lang="en-US" sz="1050" i="1" dirty="0" err="1"/>
              <a:t>performative</a:t>
            </a:r>
            <a:r>
              <a:rPr lang="en-US" sz="1050" i="1" dirty="0"/>
              <a:t> social science</a:t>
            </a:r>
            <a:r>
              <a:rPr lang="en-US" sz="1050" dirty="0"/>
              <a:t>. Left Coast </a:t>
            </a:r>
            <a:r>
              <a:rPr lang="en-US" sz="1050" dirty="0" err="1"/>
              <a:t>Press.Kunneman</a:t>
            </a:r>
            <a:r>
              <a:rPr lang="en-US" sz="1050" dirty="0"/>
              <a:t>, H. (2005). </a:t>
            </a:r>
            <a:r>
              <a:rPr lang="en-US" sz="1050" i="1" dirty="0" err="1"/>
              <a:t>Voorbij</a:t>
            </a:r>
            <a:r>
              <a:rPr lang="en-US" sz="1050" i="1" dirty="0"/>
              <a:t> het </a:t>
            </a:r>
            <a:r>
              <a:rPr lang="en-US" sz="1050" i="1" dirty="0" err="1"/>
              <a:t>dikke-ik</a:t>
            </a:r>
            <a:r>
              <a:rPr lang="en-US" sz="1050" i="1" dirty="0"/>
              <a:t>: </a:t>
            </a:r>
            <a:r>
              <a:rPr lang="en-US" sz="1050" i="1" dirty="0" err="1"/>
              <a:t>bouwstenen</a:t>
            </a:r>
            <a:r>
              <a:rPr lang="en-US" sz="1050" i="1" dirty="0"/>
              <a:t> </a:t>
            </a:r>
            <a:r>
              <a:rPr lang="en-US" sz="1050" i="1" dirty="0" err="1"/>
              <a:t>voor</a:t>
            </a:r>
            <a:r>
              <a:rPr lang="en-US" sz="1050" i="1" dirty="0"/>
              <a:t> </a:t>
            </a:r>
            <a:r>
              <a:rPr lang="en-US" sz="1050" i="1" dirty="0" err="1"/>
              <a:t>een</a:t>
            </a:r>
            <a:r>
              <a:rPr lang="en-US" sz="1050" i="1" dirty="0"/>
              <a:t> </a:t>
            </a:r>
            <a:r>
              <a:rPr lang="en-US" sz="1050" i="1" dirty="0" err="1"/>
              <a:t>kritisch</a:t>
            </a:r>
            <a:r>
              <a:rPr lang="en-US" sz="1050" i="1" dirty="0"/>
              <a:t> </a:t>
            </a:r>
            <a:r>
              <a:rPr lang="en-US" sz="1050" i="1" dirty="0" err="1"/>
              <a:t>humanisme</a:t>
            </a:r>
            <a:r>
              <a:rPr lang="en-US" sz="1050" i="1" dirty="0"/>
              <a:t>.</a:t>
            </a:r>
            <a:endParaRPr lang="nl-NL" sz="1050" dirty="0"/>
          </a:p>
          <a:p>
            <a:pPr marL="171450" lvl="0" indent="-171450">
              <a:buFont typeface="Arial"/>
              <a:buChar char="•"/>
            </a:pPr>
            <a:r>
              <a:rPr lang="en-US" sz="1050" dirty="0"/>
              <a:t>van </a:t>
            </a:r>
            <a:r>
              <a:rPr lang="en-US" sz="1050" dirty="0" err="1"/>
              <a:t>Lieshout</a:t>
            </a:r>
            <a:r>
              <a:rPr lang="en-US" sz="1050" dirty="0"/>
              <a:t>, F., &amp; Cardiff, S. (2011). Innovative Ways of </a:t>
            </a:r>
            <a:r>
              <a:rPr lang="en-US" sz="1050" dirty="0" err="1"/>
              <a:t>Analysing</a:t>
            </a:r>
            <a:r>
              <a:rPr lang="en-US" sz="1050" dirty="0"/>
              <a:t> Data With Practitioners as Co-Researchers. In </a:t>
            </a:r>
            <a:r>
              <a:rPr lang="en-US" sz="1050" i="1" dirty="0"/>
              <a:t>Creative Spaces for Qualitative Researching</a:t>
            </a:r>
            <a:r>
              <a:rPr lang="en-US" sz="1050" dirty="0"/>
              <a:t> (pp. 223-234). </a:t>
            </a:r>
            <a:r>
              <a:rPr lang="en-US" sz="1050" dirty="0" err="1"/>
              <a:t>SensePublishers</a:t>
            </a:r>
            <a:r>
              <a:rPr lang="en-US" sz="1050" dirty="0"/>
              <a:t>.</a:t>
            </a:r>
            <a:endParaRPr lang="nl-NL" sz="1050" dirty="0"/>
          </a:p>
          <a:p>
            <a:pPr marL="171450" lvl="0" indent="-171450">
              <a:buFont typeface="Arial"/>
              <a:buChar char="•"/>
            </a:pPr>
            <a:r>
              <a:rPr lang="en-US" sz="1050" dirty="0"/>
              <a:t>Mackenzie, C., &amp; </a:t>
            </a:r>
            <a:r>
              <a:rPr lang="en-US" sz="1050" dirty="0" err="1"/>
              <a:t>Stoljar</a:t>
            </a:r>
            <a:r>
              <a:rPr lang="en-US" sz="1050" dirty="0"/>
              <a:t>, N. (2000). </a:t>
            </a:r>
            <a:r>
              <a:rPr lang="en-US" sz="1050" i="1" dirty="0"/>
              <a:t>Relational autonomy: Feminist perspectives on autonomy, agency, and the social self.</a:t>
            </a:r>
            <a:endParaRPr lang="nl-NL" sz="1050" dirty="0"/>
          </a:p>
        </p:txBody>
      </p:sp>
    </p:spTree>
    <p:extLst>
      <p:ext uri="{BB962C8B-B14F-4D97-AF65-F5344CB8AC3E}">
        <p14:creationId xmlns:p14="http://schemas.microsoft.com/office/powerpoint/2010/main" val="40150251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altLang="nl-NL" sz="1400" dirty="0">
                <a:solidFill>
                  <a:schemeClr val="accent6"/>
                </a:solidFill>
                <a:ea typeface="ヒラギノ角ゴ Pro W3" pitchFamily="122" charset="-128"/>
              </a:rPr>
              <a:t> ONDERZOEKSVERANTWOORDING</a:t>
            </a:r>
            <a:br>
              <a:rPr lang="nl-NL" altLang="nl-NL" sz="1400" dirty="0">
                <a:solidFill>
                  <a:schemeClr val="accent6"/>
                </a:solidFill>
                <a:ea typeface="ヒラギノ角ゴ Pro W3" pitchFamily="122" charset="-128"/>
              </a:rPr>
            </a:br>
            <a:r>
              <a:rPr lang="nl-NL" altLang="nl-NL" dirty="0"/>
              <a:t>9</a:t>
            </a:r>
            <a:r>
              <a:rPr lang="nl-NL" dirty="0"/>
              <a:t>.5 literatuur (II)</a:t>
            </a:r>
          </a:p>
        </p:txBody>
      </p:sp>
      <p:sp>
        <p:nvSpPr>
          <p:cNvPr id="19458" name="Subtitel 2"/>
          <p:cNvSpPr>
            <a:spLocks noGrp="1"/>
          </p:cNvSpPr>
          <p:nvPr>
            <p:ph type="subTitle" idx="1"/>
          </p:nvPr>
        </p:nvSpPr>
        <p:spPr bwMode="auto">
          <a:xfrm>
            <a:off x="457200" y="1566865"/>
            <a:ext cx="8229600" cy="32070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2" anchor="t" anchorCtr="0" compatLnSpc="1">
            <a:prstTxWarp prst="textNoShape">
              <a:avLst/>
            </a:prstTxWarp>
          </a:bodyPr>
          <a:lstStyle/>
          <a:p>
            <a:pPr marL="171450" lvl="0" indent="-171450">
              <a:buFont typeface="Arial"/>
              <a:buChar char="•"/>
            </a:pPr>
            <a:r>
              <a:rPr lang="nl-BE" sz="1050" dirty="0"/>
              <a:t>Meurs, P. (2016) Maatwerk én willekeur; een pleidooi voor situationele gelijkheid. </a:t>
            </a:r>
            <a:r>
              <a:rPr lang="nl-NL" sz="1050" dirty="0"/>
              <a:t>In: Transitiecommissie Sociaal Domein (2016) </a:t>
            </a:r>
            <a:r>
              <a:rPr lang="nl-NL" sz="1050" i="1" dirty="0"/>
              <a:t>De decentralisaties in het sociaal domein: wie houdt ver niet van kakelbont? Essays over de relatie tussen burger en bestuur.</a:t>
            </a:r>
            <a:endParaRPr lang="nl-NL" sz="1050" dirty="0"/>
          </a:p>
          <a:p>
            <a:pPr marL="171450" lvl="0" indent="-171450">
              <a:buFont typeface="Arial"/>
              <a:buChar char="•"/>
            </a:pPr>
            <a:r>
              <a:rPr lang="nl-NL" sz="1050" dirty="0"/>
              <a:t>Palmboom &amp; Pols (2008) </a:t>
            </a:r>
            <a:r>
              <a:rPr lang="nl-NL" sz="1050" i="1" dirty="0"/>
              <a:t>Wat bezielt de mantelzorger?</a:t>
            </a:r>
            <a:r>
              <a:rPr lang="nl-NL" sz="1050" dirty="0"/>
              <a:t> </a:t>
            </a:r>
            <a:r>
              <a:rPr lang="nl-NL" sz="1050" dirty="0" err="1"/>
              <a:t>Nicis</a:t>
            </a:r>
            <a:r>
              <a:rPr lang="nl-NL" sz="1050" dirty="0"/>
              <a:t> </a:t>
            </a:r>
            <a:r>
              <a:rPr lang="nl-NL" sz="1050" dirty="0" err="1"/>
              <a:t>Institute</a:t>
            </a:r>
            <a:r>
              <a:rPr lang="nl-NL" sz="1050" dirty="0"/>
              <a:t>, 2008.</a:t>
            </a:r>
          </a:p>
          <a:p>
            <a:pPr marL="171450" lvl="0" indent="-171450">
              <a:buFont typeface="Arial"/>
              <a:buChar char="•"/>
            </a:pPr>
            <a:r>
              <a:rPr lang="nl-NL" sz="1050" dirty="0" err="1"/>
              <a:t>Stake</a:t>
            </a:r>
            <a:r>
              <a:rPr lang="nl-NL" sz="1050" dirty="0"/>
              <a:t> RE. (1975) </a:t>
            </a:r>
            <a:r>
              <a:rPr lang="nl-NL" sz="1050" dirty="0" err="1"/>
              <a:t>To</a:t>
            </a:r>
            <a:r>
              <a:rPr lang="nl-NL" sz="1050" dirty="0"/>
              <a:t> </a:t>
            </a:r>
            <a:r>
              <a:rPr lang="nl-NL" sz="1050" dirty="0" err="1"/>
              <a:t>evaluate</a:t>
            </a:r>
            <a:r>
              <a:rPr lang="nl-NL" sz="1050" dirty="0"/>
              <a:t> </a:t>
            </a:r>
            <a:r>
              <a:rPr lang="nl-NL" sz="1050" dirty="0" err="1"/>
              <a:t>an</a:t>
            </a:r>
            <a:r>
              <a:rPr lang="nl-NL" sz="1050" dirty="0"/>
              <a:t> arts program. </a:t>
            </a:r>
            <a:r>
              <a:rPr lang="en-US" sz="1050" dirty="0"/>
              <a:t>In: Stake RE (ed.) </a:t>
            </a:r>
            <a:r>
              <a:rPr lang="en-US" sz="1050" i="1" dirty="0"/>
              <a:t>Evaluating the Arts in Education: A Responsive Approach</a:t>
            </a:r>
            <a:r>
              <a:rPr lang="en-US" sz="1050" dirty="0"/>
              <a:t>. Columbus, OH: Merrill, 1975: 13–31.</a:t>
            </a:r>
            <a:endParaRPr lang="nl-NL" sz="1050" dirty="0"/>
          </a:p>
          <a:p>
            <a:pPr marL="171450" lvl="0" indent="-171450">
              <a:buFont typeface="Arial"/>
              <a:buChar char="•"/>
            </a:pPr>
            <a:r>
              <a:rPr lang="en-US" sz="1050" dirty="0" err="1"/>
              <a:t>Tronto</a:t>
            </a:r>
            <a:r>
              <a:rPr lang="en-US" sz="1050" dirty="0"/>
              <a:t>, J. C. (2013). </a:t>
            </a:r>
            <a:r>
              <a:rPr lang="en-US" sz="1050" i="1" dirty="0"/>
              <a:t>Caring democracy: markets, equality, and justice. </a:t>
            </a:r>
            <a:r>
              <a:rPr lang="en-US" sz="1050" dirty="0"/>
              <a:t>NYU Press.</a:t>
            </a:r>
            <a:endParaRPr lang="nl-NL" sz="1050" dirty="0"/>
          </a:p>
          <a:p>
            <a:pPr marL="171450" lvl="0" indent="-171450">
              <a:buFont typeface="Arial"/>
              <a:buChar char="•"/>
            </a:pPr>
            <a:r>
              <a:rPr lang="nl-NL" sz="1050" dirty="0" err="1"/>
              <a:t>Ventura</a:t>
            </a:r>
            <a:r>
              <a:rPr lang="nl-NL" sz="1050" dirty="0"/>
              <a:t>, A. D., </a:t>
            </a:r>
            <a:r>
              <a:rPr lang="nl-NL" sz="1050" dirty="0" err="1"/>
              <a:t>Burney</a:t>
            </a:r>
            <a:r>
              <a:rPr lang="nl-NL" sz="1050" dirty="0"/>
              <a:t>, S., </a:t>
            </a:r>
            <a:r>
              <a:rPr lang="nl-NL" sz="1050" dirty="0" err="1"/>
              <a:t>Brooker</a:t>
            </a:r>
            <a:r>
              <a:rPr lang="nl-NL" sz="1050" dirty="0"/>
              <a:t>, J., </a:t>
            </a:r>
            <a:r>
              <a:rPr lang="nl-NL" sz="1050" dirty="0" err="1"/>
              <a:t>Fletcher</a:t>
            </a:r>
            <a:r>
              <a:rPr lang="nl-NL" sz="1050" dirty="0"/>
              <a:t>, J., &amp; </a:t>
            </a:r>
            <a:r>
              <a:rPr lang="nl-NL" sz="1050" dirty="0" err="1"/>
              <a:t>Ricciardelli</a:t>
            </a:r>
            <a:r>
              <a:rPr lang="nl-NL" sz="1050" dirty="0"/>
              <a:t>, L. (2014). Home-</a:t>
            </a:r>
            <a:r>
              <a:rPr lang="nl-NL" sz="1050" dirty="0" err="1"/>
              <a:t>based</a:t>
            </a:r>
            <a:r>
              <a:rPr lang="nl-NL" sz="1050" dirty="0"/>
              <a:t> </a:t>
            </a:r>
            <a:r>
              <a:rPr lang="nl-NL" sz="1050" dirty="0" err="1"/>
              <a:t>palliative</a:t>
            </a:r>
            <a:r>
              <a:rPr lang="nl-NL" sz="1050" dirty="0"/>
              <a:t> care: A </a:t>
            </a:r>
            <a:r>
              <a:rPr lang="nl-NL" sz="1050" dirty="0" err="1"/>
              <a:t>systematic</a:t>
            </a:r>
            <a:r>
              <a:rPr lang="nl-NL" sz="1050" dirty="0"/>
              <a:t> </a:t>
            </a:r>
            <a:r>
              <a:rPr lang="nl-NL" sz="1050" dirty="0" err="1"/>
              <a:t>literature</a:t>
            </a:r>
            <a:r>
              <a:rPr lang="nl-NL" sz="1050" dirty="0"/>
              <a:t> review of the </a:t>
            </a:r>
            <a:r>
              <a:rPr lang="nl-NL" sz="1050" dirty="0" err="1"/>
              <a:t>self-reported</a:t>
            </a:r>
            <a:r>
              <a:rPr lang="nl-NL" sz="1050" dirty="0"/>
              <a:t> </a:t>
            </a:r>
            <a:r>
              <a:rPr lang="nl-NL" sz="1050" dirty="0" err="1"/>
              <a:t>unmet</a:t>
            </a:r>
            <a:r>
              <a:rPr lang="nl-NL" sz="1050" dirty="0"/>
              <a:t> </a:t>
            </a:r>
            <a:r>
              <a:rPr lang="nl-NL" sz="1050" dirty="0" err="1"/>
              <a:t>needs</a:t>
            </a:r>
            <a:r>
              <a:rPr lang="nl-NL" sz="1050" dirty="0"/>
              <a:t> of </a:t>
            </a:r>
            <a:r>
              <a:rPr lang="nl-NL" sz="1050" dirty="0" err="1"/>
              <a:t>patients</a:t>
            </a:r>
            <a:r>
              <a:rPr lang="nl-NL" sz="1050" dirty="0"/>
              <a:t> </a:t>
            </a:r>
            <a:r>
              <a:rPr lang="nl-NL" sz="1050" dirty="0" err="1"/>
              <a:t>and</a:t>
            </a:r>
            <a:r>
              <a:rPr lang="nl-NL" sz="1050" dirty="0"/>
              <a:t> </a:t>
            </a:r>
            <a:r>
              <a:rPr lang="nl-NL" sz="1050" dirty="0" err="1"/>
              <a:t>carers</a:t>
            </a:r>
            <a:r>
              <a:rPr lang="nl-NL" sz="1050" dirty="0"/>
              <a:t>. </a:t>
            </a:r>
            <a:r>
              <a:rPr lang="nl-NL" sz="1050" i="1" dirty="0" err="1"/>
              <a:t>Palliative</a:t>
            </a:r>
            <a:r>
              <a:rPr lang="nl-NL" sz="1050" i="1" dirty="0"/>
              <a:t> </a:t>
            </a:r>
            <a:r>
              <a:rPr lang="nl-NL" sz="1050" i="1" dirty="0" err="1"/>
              <a:t>medicine</a:t>
            </a:r>
            <a:r>
              <a:rPr lang="nl-NL" sz="1050" dirty="0"/>
              <a:t>, 28(5), 391-402.</a:t>
            </a:r>
          </a:p>
          <a:p>
            <a:pPr marL="171450" lvl="0" indent="-171450">
              <a:buFont typeface="Arial"/>
              <a:buChar char="•"/>
            </a:pPr>
            <a:r>
              <a:rPr lang="en-US" sz="1050" dirty="0" err="1"/>
              <a:t>Wierdsma</a:t>
            </a:r>
            <a:r>
              <a:rPr lang="en-US" sz="1050" dirty="0"/>
              <a:t>, A.F.M. (2012) </a:t>
            </a:r>
            <a:r>
              <a:rPr lang="en-US" sz="1050" dirty="0" err="1"/>
              <a:t>Plek</a:t>
            </a:r>
            <a:r>
              <a:rPr lang="en-US" sz="1050" dirty="0"/>
              <a:t> der </a:t>
            </a:r>
            <a:r>
              <a:rPr lang="en-US" sz="1050" dirty="0" err="1"/>
              <a:t>Moeite</a:t>
            </a:r>
            <a:r>
              <a:rPr lang="en-US" sz="1050" dirty="0"/>
              <a:t>. In: </a:t>
            </a:r>
            <a:r>
              <a:rPr lang="en-US" sz="1050" dirty="0" err="1"/>
              <a:t>Ruijters</a:t>
            </a:r>
            <a:r>
              <a:rPr lang="en-US" sz="1050" dirty="0"/>
              <a:t>, M. &amp; Simons, R.J. (2012) </a:t>
            </a:r>
            <a:r>
              <a:rPr lang="en-US" sz="1050" i="1" dirty="0"/>
              <a:t>Conon van het </a:t>
            </a:r>
            <a:r>
              <a:rPr lang="en-US" sz="1050" i="1" dirty="0" err="1"/>
              <a:t>leren</a:t>
            </a:r>
            <a:r>
              <a:rPr lang="en-US" sz="1050" i="1" dirty="0"/>
              <a:t>. 50 </a:t>
            </a:r>
            <a:r>
              <a:rPr lang="en-US" sz="1050" i="1" dirty="0" err="1"/>
              <a:t>concepten</a:t>
            </a:r>
            <a:r>
              <a:rPr lang="en-US" sz="1050" i="1" dirty="0"/>
              <a:t> en </a:t>
            </a:r>
            <a:r>
              <a:rPr lang="en-US" sz="1050" i="1" dirty="0" err="1"/>
              <a:t>hun</a:t>
            </a:r>
            <a:r>
              <a:rPr lang="en-US" sz="1050" i="1" dirty="0"/>
              <a:t> </a:t>
            </a:r>
            <a:r>
              <a:rPr lang="en-US" sz="1050" i="1" dirty="0" err="1"/>
              <a:t>grondleggers</a:t>
            </a:r>
            <a:r>
              <a:rPr lang="en-US" sz="1050" i="1" dirty="0"/>
              <a:t>. </a:t>
            </a:r>
            <a:r>
              <a:rPr lang="en-US" sz="1050" dirty="0"/>
              <a:t>Deventer: Kluwer.</a:t>
            </a:r>
            <a:endParaRPr lang="nl-NL" sz="1050" dirty="0"/>
          </a:p>
          <a:p>
            <a:pPr marL="171450" lvl="0" indent="-171450">
              <a:buFont typeface="Arial"/>
              <a:buChar char="•"/>
            </a:pPr>
            <a:r>
              <a:rPr lang="en-US" sz="1050" dirty="0" err="1"/>
              <a:t>Wierdsma</a:t>
            </a:r>
            <a:r>
              <a:rPr lang="en-US" sz="1050" dirty="0"/>
              <a:t>, A.F.M.</a:t>
            </a:r>
            <a:r>
              <a:rPr lang="nl-NL" sz="1050" dirty="0"/>
              <a:t> (1999) </a:t>
            </a:r>
            <a:r>
              <a:rPr lang="nl-NL" sz="1050" i="1" dirty="0"/>
              <a:t>Co-creatie van verandering</a:t>
            </a:r>
            <a:r>
              <a:rPr lang="nl-NL" sz="1050" dirty="0"/>
              <a:t>. Delft: </a:t>
            </a:r>
            <a:r>
              <a:rPr lang="nl-NL" sz="1050" dirty="0" err="1"/>
              <a:t>Eburon</a:t>
            </a:r>
            <a:r>
              <a:rPr lang="nl-NL" sz="1050" dirty="0"/>
              <a:t>. Proefschrift Katholieke Universiteit Brabant, Tilburg.</a:t>
            </a:r>
          </a:p>
          <a:p>
            <a:pPr marL="171450" lvl="0" indent="-171450">
              <a:buFont typeface="Arial"/>
              <a:buChar char="•"/>
            </a:pPr>
            <a:r>
              <a:rPr lang="nl-NL" sz="1050" dirty="0"/>
              <a:t>Vorstenbosch, J. &amp; Hermann, J. (2015) Moeten kinderen voor hun ouders zorgen? </a:t>
            </a:r>
            <a:r>
              <a:rPr lang="nl-NL" sz="1050" i="1" dirty="0"/>
              <a:t>Wijsgerig perspectief</a:t>
            </a:r>
            <a:r>
              <a:rPr lang="nl-NL" sz="1050" dirty="0"/>
              <a:t>, jaargang 55, nummer 1.</a:t>
            </a:r>
          </a:p>
          <a:p>
            <a:pPr marL="171450" lvl="0" indent="-171450">
              <a:buFont typeface="Arial"/>
              <a:buChar char="•"/>
            </a:pPr>
            <a:r>
              <a:rPr lang="nl-NL" sz="1050" dirty="0"/>
              <a:t>Tonkens, E. (2015) Hoezo moeten kinderen voor hun ouders zorgen. In Vorstenbosch, J. &amp; Hermann, J. (2015) Moeten kinderen voor hun ouders zorgen? </a:t>
            </a:r>
            <a:r>
              <a:rPr lang="nl-NL" sz="1050" i="1" dirty="0"/>
              <a:t>Wijsgerig perspectief</a:t>
            </a:r>
            <a:r>
              <a:rPr lang="nl-NL" sz="1050" dirty="0"/>
              <a:t>, jaargang 55, nummer 1.</a:t>
            </a:r>
          </a:p>
          <a:p>
            <a:pPr marL="171450" lvl="0" indent="-171450">
              <a:buFont typeface="Arial"/>
              <a:buChar char="•"/>
            </a:pPr>
            <a:r>
              <a:rPr lang="nl-NL" sz="1050" dirty="0" err="1"/>
              <a:t>Verkerk</a:t>
            </a:r>
            <a:r>
              <a:rPr lang="nl-NL" sz="1050" dirty="0"/>
              <a:t>, M. (2015) ‘Je doet het gewoon, toch? In Vorstenbosch, J. &amp; Hermann, J. (2015) Moeten kinderen voor hun ouders zorgen? </a:t>
            </a:r>
            <a:r>
              <a:rPr lang="nl-NL" sz="1050" i="1" dirty="0"/>
              <a:t>Wijsgerig perspectief</a:t>
            </a:r>
            <a:r>
              <a:rPr lang="nl-NL" sz="1050" dirty="0"/>
              <a:t>, jaargang 55, nummer 1.</a:t>
            </a:r>
          </a:p>
          <a:p>
            <a:pPr marL="171450" lvl="0" indent="-171450">
              <a:buFont typeface="Arial"/>
              <a:buChar char="•"/>
            </a:pPr>
            <a:r>
              <a:rPr lang="nl-NL" sz="1050" dirty="0"/>
              <a:t>Verhoeven I. &amp; E. Tonkens (2013). Wat de overheid van burgers wil. De </a:t>
            </a:r>
            <a:r>
              <a:rPr lang="nl-NL" sz="1050" dirty="0" err="1"/>
              <a:t>framing</a:t>
            </a:r>
            <a:r>
              <a:rPr lang="nl-NL" sz="1050" dirty="0"/>
              <a:t> van de veranderende verzorgingsstaat in Nederland en Engeland. In </a:t>
            </a:r>
            <a:r>
              <a:rPr lang="nl-NL" sz="1050" dirty="0" err="1"/>
              <a:t>T.Kampen</a:t>
            </a:r>
            <a:r>
              <a:rPr lang="nl-NL" sz="1050" dirty="0"/>
              <a:t>, </a:t>
            </a:r>
            <a:r>
              <a:rPr lang="nl-NL" sz="1050" dirty="0" err="1"/>
              <a:t>I,Verhoeven</a:t>
            </a:r>
            <a:r>
              <a:rPr lang="nl-NL" sz="1050" dirty="0"/>
              <a:t> &amp; L. </a:t>
            </a:r>
            <a:r>
              <a:rPr lang="nl-NL" sz="1050" dirty="0" err="1"/>
              <a:t>Verplanken</a:t>
            </a:r>
            <a:r>
              <a:rPr lang="nl-NL" sz="1050" dirty="0"/>
              <a:t> (red.), De affectieve burger. Hoe de overheid verleidt en verplicht tot zorgzaamheid. Van Gennep: Amsterdam.</a:t>
            </a:r>
          </a:p>
          <a:p>
            <a:pPr marL="171450" indent="-171450">
              <a:buFont typeface="Arial"/>
              <a:buChar char="•"/>
            </a:pPr>
            <a:endParaRPr lang="nl-NL" sz="1050" dirty="0"/>
          </a:p>
        </p:txBody>
      </p:sp>
    </p:spTree>
    <p:extLst>
      <p:ext uri="{BB962C8B-B14F-4D97-AF65-F5344CB8AC3E}">
        <p14:creationId xmlns:p14="http://schemas.microsoft.com/office/powerpoint/2010/main" val="15546063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dirty="0"/>
              <a:t>VRAGEN OF Contact?</a:t>
            </a:r>
          </a:p>
        </p:txBody>
      </p:sp>
      <p:sp>
        <p:nvSpPr>
          <p:cNvPr id="29698" name="Tijdelijke aanduiding voor tekst 2"/>
          <p:cNvSpPr>
            <a:spLocks noGrp="1"/>
          </p:cNvSpPr>
          <p:nvPr>
            <p:ph type="body" sz="quarter" idx="10"/>
          </p:nvPr>
        </p:nvSpPr>
        <p:spPr bwMode="auto">
          <a:xfrm>
            <a:off x="457200" y="3182938"/>
            <a:ext cx="4411683" cy="947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endParaRPr lang="nl-NL" altLang="nl-NL" dirty="0">
              <a:ea typeface="ヒラギノ角ゴ Pro W3" pitchFamily="122" charset="-128"/>
            </a:endParaRPr>
          </a:p>
          <a:p>
            <a:pPr marL="0" indent="0"/>
            <a:r>
              <a:rPr lang="nl-NL" altLang="nl-NL" dirty="0">
                <a:ea typeface="ヒラギノ角ゴ Pro W3" pitchFamily="122" charset="-128"/>
              </a:rPr>
              <a:t>Drs. Barbara Groot </a:t>
            </a:r>
          </a:p>
          <a:p>
            <a:pPr marL="0" indent="0"/>
            <a:r>
              <a:rPr lang="nl-NL" dirty="0" err="1"/>
              <a:t>VUmc</a:t>
            </a:r>
            <a:r>
              <a:rPr lang="nl-NL" dirty="0"/>
              <a:t> / </a:t>
            </a:r>
            <a:r>
              <a:rPr lang="nl-NL" dirty="0" err="1"/>
              <a:t>Metamedica</a:t>
            </a:r>
            <a:endParaRPr lang="nl-NL" dirty="0"/>
          </a:p>
          <a:p>
            <a:r>
              <a:rPr lang="nl-NL" dirty="0"/>
              <a:t>Van der </a:t>
            </a:r>
            <a:r>
              <a:rPr lang="nl-NL" dirty="0" err="1"/>
              <a:t>Boechorstraat</a:t>
            </a:r>
            <a:r>
              <a:rPr lang="nl-NL" dirty="0"/>
              <a:t> 7, F-vleugel (ingang via Uilenplein)</a:t>
            </a:r>
          </a:p>
          <a:p>
            <a:r>
              <a:rPr lang="nl-NL" dirty="0"/>
              <a:t>1081 </a:t>
            </a:r>
            <a:r>
              <a:rPr lang="nl-NL"/>
              <a:t>BT Amsterdam</a:t>
            </a:r>
          </a:p>
          <a:p>
            <a:r>
              <a:rPr lang="nl-NL"/>
              <a:t>T </a:t>
            </a:r>
            <a:r>
              <a:rPr lang="nl-NL" dirty="0"/>
              <a:t>(06) 15907823</a:t>
            </a:r>
          </a:p>
          <a:p>
            <a:r>
              <a:rPr lang="nl-NL" altLang="nl-NL" dirty="0">
                <a:ea typeface="ヒラギノ角ゴ Pro W3" pitchFamily="122" charset="-128"/>
              </a:rPr>
              <a:t>E b.groot@vumc.nl </a:t>
            </a:r>
          </a:p>
          <a:p>
            <a:pPr marL="0" indent="0"/>
            <a:endParaRPr lang="nl-NL" altLang="nl-NL" dirty="0">
              <a:ea typeface="ヒラギノ角ゴ Pro W3" pitchFamily="122" charset="-128"/>
            </a:endParaRPr>
          </a:p>
          <a:p>
            <a:pPr marL="0" indent="0"/>
            <a:r>
              <a:rPr lang="nl-NL" altLang="nl-NL" dirty="0">
                <a:ea typeface="ヒラギノ角ゴ Pro W3" pitchFamily="122" charset="-128"/>
              </a:rPr>
              <a:t>Drs. Marian Vink</a:t>
            </a:r>
          </a:p>
          <a:p>
            <a:pPr marL="0" indent="0"/>
            <a:r>
              <a:rPr lang="nl-NL" altLang="nl-NL" dirty="0">
                <a:ea typeface="ヒラギノ角ゴ Pro W3" pitchFamily="122" charset="-128"/>
              </a:rPr>
              <a:t>Contactadres</a:t>
            </a:r>
          </a:p>
          <a:p>
            <a:pPr marL="0" indent="0"/>
            <a:r>
              <a:rPr lang="nl-NL" altLang="nl-NL" dirty="0" err="1">
                <a:ea typeface="ヒラギノ角ゴ Pro W3" pitchFamily="122" charset="-128"/>
              </a:rPr>
              <a:t>Init</a:t>
            </a:r>
            <a:r>
              <a:rPr lang="nl-NL" altLang="nl-NL" dirty="0">
                <a:ea typeface="ヒラギノ角ゴ Pro W3" pitchFamily="122" charset="-128"/>
              </a:rPr>
              <a:t> gebouw</a:t>
            </a:r>
          </a:p>
          <a:p>
            <a:pPr marL="0" indent="0"/>
            <a:r>
              <a:rPr lang="nl-NL" altLang="nl-NL" dirty="0">
                <a:ea typeface="ヒラギノ角ゴ Pro W3" pitchFamily="122" charset="-128"/>
              </a:rPr>
              <a:t>Jacob </a:t>
            </a:r>
            <a:r>
              <a:rPr lang="nl-NL" altLang="nl-NL" dirty="0" err="1">
                <a:ea typeface="ヒラギノ角ゴ Pro W3" pitchFamily="122" charset="-128"/>
              </a:rPr>
              <a:t>Bontiusplaats</a:t>
            </a:r>
            <a:r>
              <a:rPr lang="nl-NL" altLang="nl-NL" dirty="0">
                <a:ea typeface="ヒラギノ角ゴ Pro W3" pitchFamily="122" charset="-128"/>
              </a:rPr>
              <a:t> 9</a:t>
            </a:r>
          </a:p>
          <a:p>
            <a:pPr marL="0" indent="0"/>
            <a:r>
              <a:rPr lang="nl-NL" altLang="nl-NL" dirty="0">
                <a:ea typeface="ヒラギノ角ゴ Pro W3" pitchFamily="122" charset="-128"/>
              </a:rPr>
              <a:t>1018 LL Amsterdam</a:t>
            </a:r>
          </a:p>
          <a:p>
            <a:pPr marL="0" indent="0"/>
            <a:r>
              <a:rPr lang="nl-NL" altLang="nl-NL" dirty="0">
                <a:ea typeface="ヒラギノ角ゴ Pro W3" pitchFamily="122" charset="-128"/>
              </a:rPr>
              <a:t>T (020) 75 25 100</a:t>
            </a:r>
          </a:p>
          <a:p>
            <a:pPr marL="0" indent="0"/>
            <a:r>
              <a:rPr lang="nl-NL" altLang="nl-NL" dirty="0">
                <a:ea typeface="ヒラギノ角ゴ Pro W3" pitchFamily="122" charset="-128"/>
              </a:rPr>
              <a:t>E m.vink@clientenbelangamsterdam.nl</a:t>
            </a:r>
          </a:p>
          <a:p>
            <a:pPr marL="0" indent="0"/>
            <a:endParaRPr lang="nl-NL" altLang="nl-NL" dirty="0">
              <a:ea typeface="ヒラギノ角ゴ Pro W3" pitchFamily="122" charset="-128"/>
            </a:endParaRPr>
          </a:p>
          <a:p>
            <a:pPr marL="0" indent="0"/>
            <a:endParaRPr lang="nl-NL" altLang="nl-NL" dirty="0">
              <a:ea typeface="ヒラギノ角ゴ Pro W3" pitchFamily="122" charset="-128"/>
            </a:endParaRPr>
          </a:p>
        </p:txBody>
      </p:sp>
    </p:spTree>
    <p:extLst>
      <p:ext uri="{BB962C8B-B14F-4D97-AF65-F5344CB8AC3E}">
        <p14:creationId xmlns:p14="http://schemas.microsoft.com/office/powerpoint/2010/main" val="645665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DSC_0985.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50984" cy="5954918"/>
          </a:xfrm>
          <a:prstGeom prst="rect">
            <a:avLst/>
          </a:prstGeom>
        </p:spPr>
      </p:pic>
      <p:sp>
        <p:nvSpPr>
          <p:cNvPr id="3" name="Tijdelijke aanduiding voor tekst 2"/>
          <p:cNvSpPr>
            <a:spLocks noGrp="1"/>
          </p:cNvSpPr>
          <p:nvPr>
            <p:ph type="body" sz="quarter" idx="11"/>
          </p:nvPr>
        </p:nvSpPr>
        <p:spPr>
          <a:xfrm>
            <a:off x="212943" y="4657740"/>
            <a:ext cx="7620872" cy="938629"/>
          </a:xfrm>
        </p:spPr>
        <p:txBody>
          <a:bodyPr/>
          <a:lstStyle/>
          <a:p>
            <a:endParaRPr lang="nl-NL" sz="2600" b="1" i="0" dirty="0">
              <a:latin typeface="Arail"/>
            </a:endParaRPr>
          </a:p>
          <a:p>
            <a:pPr algn="ctr"/>
            <a:r>
              <a:rPr lang="nl-NL" sz="2600" b="1" i="0" dirty="0">
                <a:latin typeface="Arail"/>
              </a:rPr>
              <a:t>2. LEESWIJZER </a:t>
            </a:r>
            <a:endParaRPr lang="nl-NL" sz="2600" i="0" dirty="0">
              <a:latin typeface="Arail"/>
            </a:endParaRPr>
          </a:p>
        </p:txBody>
      </p:sp>
    </p:spTree>
    <p:extLst>
      <p:ext uri="{BB962C8B-B14F-4D97-AF65-F5344CB8AC3E}">
        <p14:creationId xmlns:p14="http://schemas.microsoft.com/office/powerpoint/2010/main" val="2484760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65138"/>
            <a:ext cx="8229600" cy="769937"/>
          </a:xfrm>
          <a:extLst>
            <a:ext uri="{FAA26D3D-D897-4be2-8F04-BA451C77F1D7}">
              <ma14:placeholderFlag xmlns="" xmlns:ma14="http://schemas.microsoft.com/office/mac/drawingml/2011/main" val="1"/>
            </a:ext>
          </a:extLst>
        </p:spPr>
        <p:txBody>
          <a:bodyPr/>
          <a:lstStyle/>
          <a:p>
            <a:pPr>
              <a:defRPr/>
            </a:pPr>
            <a:r>
              <a:rPr lang="nl-NL" dirty="0"/>
              <a:t>2. LEESWIJZER (I)</a:t>
            </a:r>
          </a:p>
        </p:txBody>
      </p:sp>
      <p:sp>
        <p:nvSpPr>
          <p:cNvPr id="18435" name="Tekstvak 3"/>
          <p:cNvSpPr txBox="1">
            <a:spLocks noChangeArrowheads="1"/>
          </p:cNvSpPr>
          <p:nvPr/>
        </p:nvSpPr>
        <p:spPr bwMode="auto">
          <a:xfrm>
            <a:off x="10026650" y="973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22" charset="-128"/>
              </a:defRPr>
            </a:lvl1pPr>
            <a:lvl2pPr marL="742950" indent="-285750" eaLnBrk="0" hangingPunct="0">
              <a:defRPr sz="2400">
                <a:solidFill>
                  <a:schemeClr val="tx1"/>
                </a:solidFill>
                <a:latin typeface="Arial" pitchFamily="34" charset="0"/>
                <a:ea typeface="ヒラギノ角ゴ Pro W3" pitchFamily="122" charset="-128"/>
              </a:defRPr>
            </a:lvl2pPr>
            <a:lvl3pPr marL="1143000" indent="-228600" eaLnBrk="0" hangingPunct="0">
              <a:defRPr sz="2400">
                <a:solidFill>
                  <a:schemeClr val="tx1"/>
                </a:solidFill>
                <a:latin typeface="Arial" pitchFamily="34" charset="0"/>
                <a:ea typeface="ヒラギノ角ゴ Pro W3" pitchFamily="122" charset="-128"/>
              </a:defRPr>
            </a:lvl3pPr>
            <a:lvl4pPr marL="1600200" indent="-228600" eaLnBrk="0" hangingPunct="0">
              <a:defRPr sz="2400">
                <a:solidFill>
                  <a:schemeClr val="tx1"/>
                </a:solidFill>
                <a:latin typeface="Arial" pitchFamily="34" charset="0"/>
                <a:ea typeface="ヒラギノ角ゴ Pro W3" pitchFamily="122" charset="-128"/>
              </a:defRPr>
            </a:lvl4pPr>
            <a:lvl5pPr marL="2057400" indent="-228600" eaLnBrk="0" hangingPunct="0">
              <a:defRPr sz="2400">
                <a:solidFill>
                  <a:schemeClr val="tx1"/>
                </a:solidFill>
                <a:latin typeface="Arial" pitchFamily="34" charset="0"/>
                <a:ea typeface="ヒラギノ角ゴ Pro W3" pitchFamily="122"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22" charset="-128"/>
              </a:defRPr>
            </a:lvl9pPr>
          </a:lstStyle>
          <a:p>
            <a:pPr eaLnBrk="1" hangingPunct="1"/>
            <a:endParaRPr lang="nl-NL" altLang="nl-NL" sz="1800"/>
          </a:p>
        </p:txBody>
      </p:sp>
      <p:sp>
        <p:nvSpPr>
          <p:cNvPr id="11" name="Subtitel 2"/>
          <p:cNvSpPr txBox="1">
            <a:spLocks/>
          </p:cNvSpPr>
          <p:nvPr/>
        </p:nvSpPr>
        <p:spPr>
          <a:xfrm>
            <a:off x="4767853" y="1569277"/>
            <a:ext cx="4103757" cy="4072468"/>
          </a:xfrm>
          <a:prstGeom prst="rect">
            <a:avLst/>
          </a:prstGeom>
        </p:spPr>
        <p:txBody>
          <a:bodyPr lIns="0" tIns="0" rIns="0" bIns="0" numCol="1" spcCol="540000"/>
          <a:lstStyle>
            <a:lvl1pPr marL="0" indent="0" algn="l" defTabSz="457200" rtl="0" eaLnBrk="1" fontAlgn="base" hangingPunct="1">
              <a:lnSpc>
                <a:spcPts val="1400"/>
              </a:lnSpc>
              <a:spcBef>
                <a:spcPts val="0"/>
              </a:spcBef>
              <a:spcAft>
                <a:spcPct val="0"/>
              </a:spcAft>
              <a:buFont typeface="Arial" pitchFamily="34" charset="0"/>
              <a:buNone/>
              <a:defRPr sz="1100" kern="1200">
                <a:solidFill>
                  <a:srgbClr val="666666"/>
                </a:solidFill>
                <a:latin typeface="+mn-lt"/>
                <a:ea typeface="ヒラギノ角ゴ Pro W3" charset="0"/>
                <a:cs typeface="ヒラギノ角ゴ Pro W3" charset="0"/>
              </a:defRPr>
            </a:lvl1pPr>
            <a:lvl2pPr marL="457200" indent="0" algn="ctr" defTabSz="457200" rtl="0" eaLnBrk="1" fontAlgn="base" hangingPunct="1">
              <a:spcBef>
                <a:spcPct val="20000"/>
              </a:spcBef>
              <a:spcAft>
                <a:spcPct val="0"/>
              </a:spcAft>
              <a:buFont typeface="Arial" pitchFamily="34" charset="0"/>
              <a:buNone/>
              <a:defRPr sz="2800" kern="1200">
                <a:solidFill>
                  <a:schemeClr val="tx1">
                    <a:tint val="75000"/>
                  </a:schemeClr>
                </a:solidFill>
                <a:latin typeface="+mn-lt"/>
                <a:ea typeface="ヒラギノ角ゴ Pro W3" charset="0"/>
                <a:cs typeface="+mn-cs"/>
              </a:defRPr>
            </a:lvl2pPr>
            <a:lvl3pPr marL="914400" indent="0" algn="ctr" defTabSz="457200" rtl="0" eaLnBrk="1" fontAlgn="base" hangingPunct="1">
              <a:spcBef>
                <a:spcPct val="20000"/>
              </a:spcBef>
              <a:spcAft>
                <a:spcPct val="0"/>
              </a:spcAft>
              <a:buFont typeface="Arial" pitchFamily="34" charset="0"/>
              <a:buNone/>
              <a:defRPr sz="2400" kern="1200">
                <a:solidFill>
                  <a:schemeClr val="tx1">
                    <a:tint val="75000"/>
                  </a:schemeClr>
                </a:solidFill>
                <a:latin typeface="+mn-lt"/>
                <a:ea typeface="ヒラギノ角ゴ Pro W3" charset="0"/>
                <a:cs typeface="+mn-cs"/>
              </a:defRPr>
            </a:lvl3pPr>
            <a:lvl4pPr marL="13716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4pPr>
            <a:lvl5pPr marL="18288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endParaRPr lang="nl-NL" sz="1050" dirty="0"/>
          </a:p>
        </p:txBody>
      </p:sp>
      <p:sp>
        <p:nvSpPr>
          <p:cNvPr id="7" name="Subtitel 2"/>
          <p:cNvSpPr txBox="1">
            <a:spLocks/>
          </p:cNvSpPr>
          <p:nvPr/>
        </p:nvSpPr>
        <p:spPr>
          <a:xfrm>
            <a:off x="2693780" y="1219808"/>
            <a:ext cx="5993020" cy="4519295"/>
          </a:xfrm>
          <a:prstGeom prst="rect">
            <a:avLst/>
          </a:prstGeom>
        </p:spPr>
        <p:txBody>
          <a:bodyPr lIns="0" tIns="0" rIns="0" bIns="0" numCol="1" spcCol="540000"/>
          <a:lstStyle>
            <a:lvl1pPr marL="0" indent="0" algn="l" defTabSz="457200" rtl="0" eaLnBrk="1" fontAlgn="base" hangingPunct="1">
              <a:lnSpc>
                <a:spcPts val="1400"/>
              </a:lnSpc>
              <a:spcBef>
                <a:spcPts val="0"/>
              </a:spcBef>
              <a:spcAft>
                <a:spcPct val="0"/>
              </a:spcAft>
              <a:buFont typeface="Arial" pitchFamily="34" charset="0"/>
              <a:buNone/>
              <a:defRPr sz="1100" kern="1200">
                <a:solidFill>
                  <a:srgbClr val="666666"/>
                </a:solidFill>
                <a:latin typeface="+mn-lt"/>
                <a:ea typeface="ヒラギノ角ゴ Pro W3" charset="0"/>
                <a:cs typeface="ヒラギノ角ゴ Pro W3" charset="0"/>
              </a:defRPr>
            </a:lvl1pPr>
            <a:lvl2pPr marL="457200" indent="0" algn="ctr" defTabSz="457200" rtl="0" eaLnBrk="1" fontAlgn="base" hangingPunct="1">
              <a:spcBef>
                <a:spcPct val="20000"/>
              </a:spcBef>
              <a:spcAft>
                <a:spcPct val="0"/>
              </a:spcAft>
              <a:buFont typeface="Arial" pitchFamily="34" charset="0"/>
              <a:buNone/>
              <a:defRPr sz="2800" kern="1200">
                <a:solidFill>
                  <a:schemeClr val="tx1">
                    <a:tint val="75000"/>
                  </a:schemeClr>
                </a:solidFill>
                <a:latin typeface="+mn-lt"/>
                <a:ea typeface="ヒラギノ角ゴ Pro W3" charset="0"/>
                <a:cs typeface="+mn-cs"/>
              </a:defRPr>
            </a:lvl2pPr>
            <a:lvl3pPr marL="914400" indent="0" algn="ctr" defTabSz="457200" rtl="0" eaLnBrk="1" fontAlgn="base" hangingPunct="1">
              <a:spcBef>
                <a:spcPct val="20000"/>
              </a:spcBef>
              <a:spcAft>
                <a:spcPct val="0"/>
              </a:spcAft>
              <a:buFont typeface="Arial" pitchFamily="34" charset="0"/>
              <a:buNone/>
              <a:defRPr sz="2400" kern="1200">
                <a:solidFill>
                  <a:schemeClr val="tx1">
                    <a:tint val="75000"/>
                  </a:schemeClr>
                </a:solidFill>
                <a:latin typeface="+mn-lt"/>
                <a:ea typeface="ヒラギノ角ゴ Pro W3" charset="0"/>
                <a:cs typeface="+mn-cs"/>
              </a:defRPr>
            </a:lvl3pPr>
            <a:lvl4pPr marL="13716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4pPr>
            <a:lvl5pPr marL="18288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ヒラギノ角ゴ Pro W3"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nl-NL" sz="1050" b="1" dirty="0">
                <a:solidFill>
                  <a:schemeClr val="tx2"/>
                </a:solidFill>
              </a:rPr>
              <a:t>Inhoud en opbouw rapportage</a:t>
            </a:r>
          </a:p>
          <a:p>
            <a:pPr>
              <a:defRPr/>
            </a:pPr>
            <a:r>
              <a:rPr lang="nl-NL" sz="1050" dirty="0"/>
              <a:t>Deze eindrapportage geeft de hoofdlijnen weer van de uitkomsten van het onderzoek ‘Goede zorg in de Wijk: monitoring transitie vanuit het perspectief van mantelzorgers’.</a:t>
            </a:r>
          </a:p>
          <a:p>
            <a:pPr>
              <a:defRPr/>
            </a:pPr>
            <a:endParaRPr lang="nl-NL" sz="1050" dirty="0"/>
          </a:p>
          <a:p>
            <a:pPr>
              <a:defRPr/>
            </a:pPr>
            <a:r>
              <a:rPr lang="nl-NL" sz="1050" dirty="0"/>
              <a:t>Het biedt achtereenvolgend:</a:t>
            </a:r>
          </a:p>
          <a:p>
            <a:pPr marL="171450" indent="-171450">
              <a:buFont typeface="Arial" panose="020B0604020202020204" pitchFamily="34" charset="0"/>
              <a:buChar char="•"/>
              <a:defRPr/>
            </a:pPr>
            <a:r>
              <a:rPr lang="nl-NL" sz="1050" dirty="0"/>
              <a:t>Enkele thema’s die belangrijk zijn in het leven van de mantelzorger (vanaf pagina11)</a:t>
            </a:r>
          </a:p>
          <a:p>
            <a:pPr marL="171450" indent="-171450">
              <a:buFont typeface="Arial" panose="020B0604020202020204" pitchFamily="34" charset="0"/>
              <a:buChar char="•"/>
              <a:defRPr/>
            </a:pPr>
            <a:r>
              <a:rPr lang="nl-NL" sz="1050" dirty="0"/>
              <a:t>Een theoretisch kader vanuit het mantelzorgperspectief (pagina 21-23)</a:t>
            </a:r>
          </a:p>
          <a:p>
            <a:pPr marL="171450" indent="-171450">
              <a:buFont typeface="Arial" panose="020B0604020202020204" pitchFamily="34" charset="0"/>
              <a:buChar char="•"/>
              <a:defRPr/>
            </a:pPr>
            <a:r>
              <a:rPr lang="nl-NL" sz="1050" dirty="0"/>
              <a:t>Veranderingen in de zorg volgens mantelzorgers (vanaf pagina 24)</a:t>
            </a:r>
          </a:p>
          <a:p>
            <a:pPr marL="171450" indent="-171450">
              <a:buFont typeface="Arial" panose="020B0604020202020204" pitchFamily="34" charset="0"/>
              <a:buChar char="•"/>
              <a:defRPr/>
            </a:pPr>
            <a:r>
              <a:rPr lang="nl-NL" sz="1050" dirty="0"/>
              <a:t>Ervaringen en behoeften aan ondersteuning in de wijk (vanaf pagina 37).</a:t>
            </a:r>
          </a:p>
          <a:p>
            <a:pPr marL="171450" indent="-171450">
              <a:buFont typeface="Arial" panose="020B0604020202020204" pitchFamily="34" charset="0"/>
              <a:buChar char="•"/>
              <a:defRPr/>
            </a:pPr>
            <a:r>
              <a:rPr lang="nl-NL" sz="1050" dirty="0"/>
              <a:t>De uitkomsten van een dialoogsessie met hulpverleners, gemeente en mantelzorgers (vanaf pagina 54).</a:t>
            </a:r>
          </a:p>
          <a:p>
            <a:pPr>
              <a:defRPr/>
            </a:pPr>
            <a:endParaRPr lang="nl-NL" sz="1050" dirty="0"/>
          </a:p>
          <a:p>
            <a:pPr>
              <a:defRPr/>
            </a:pPr>
            <a:r>
              <a:rPr lang="nl-NL" sz="1050" dirty="0"/>
              <a:t>We sluiten het onderzoeksrapport af met conclusies en aanbevelingen, een </a:t>
            </a:r>
            <a:r>
              <a:rPr lang="nl-NL" sz="1050" dirty="0" err="1"/>
              <a:t>onderzoeksverantwoording</a:t>
            </a:r>
            <a:r>
              <a:rPr lang="nl-NL" sz="1050" dirty="0"/>
              <a:t> en literatuur.</a:t>
            </a:r>
          </a:p>
          <a:p>
            <a:pPr>
              <a:defRPr/>
            </a:pPr>
            <a:endParaRPr lang="nl-NL" sz="1050" b="1" dirty="0">
              <a:solidFill>
                <a:schemeClr val="tx2"/>
              </a:solidFill>
            </a:endParaRPr>
          </a:p>
          <a:p>
            <a:pPr>
              <a:defRPr/>
            </a:pPr>
            <a:r>
              <a:rPr lang="nl-NL" sz="1050" b="1" dirty="0">
                <a:solidFill>
                  <a:schemeClr val="tx2"/>
                </a:solidFill>
              </a:rPr>
              <a:t>Per thema: een anekdote en drie perspectieven</a:t>
            </a:r>
          </a:p>
          <a:p>
            <a:pPr>
              <a:defRPr/>
            </a:pPr>
            <a:r>
              <a:rPr lang="nl-NL" sz="1050" dirty="0"/>
              <a:t>Op diverse plekken in het rapport brengen wij drie perspectieven bij elkaar: </a:t>
            </a:r>
          </a:p>
          <a:p>
            <a:pPr marL="171450" indent="-171450">
              <a:buFont typeface="Arial" panose="020B0604020202020204" pitchFamily="34" charset="0"/>
              <a:buChar char="•"/>
              <a:defRPr/>
            </a:pPr>
            <a:r>
              <a:rPr lang="nl-NL" sz="1050" dirty="0"/>
              <a:t>Een verhaal van een mantelzorger. </a:t>
            </a:r>
          </a:p>
          <a:p>
            <a:pPr marL="171450" indent="-171450">
              <a:buFont typeface="Arial" panose="020B0604020202020204" pitchFamily="34" charset="0"/>
              <a:buChar char="•"/>
              <a:defRPr/>
            </a:pPr>
            <a:r>
              <a:rPr lang="nl-NL" sz="1050" dirty="0"/>
              <a:t>Mantelzorgers: de ervaring van mantelzorgers die naasten hebben die zorg en ondersteuning krijgen in de wijk (interviews en groepsgesprek) .</a:t>
            </a:r>
          </a:p>
          <a:p>
            <a:pPr marL="171450" indent="-171450">
              <a:buFont typeface="Arial" panose="020B0604020202020204" pitchFamily="34" charset="0"/>
              <a:buChar char="•"/>
              <a:defRPr/>
            </a:pPr>
            <a:r>
              <a:rPr lang="nl-NL" sz="1050" dirty="0"/>
              <a:t>Ervaringsdeskundigen: mantelzorgers die vanuit een breder perspectief meedenken en hun ervaringen hebben doorleefd. Zij hebben hun reflecties gedeeld na aanleiding van de interviews. </a:t>
            </a:r>
          </a:p>
          <a:p>
            <a:pPr marL="171450" indent="-171450">
              <a:buFont typeface="Arial" panose="020B0604020202020204" pitchFamily="34" charset="0"/>
              <a:buChar char="•"/>
              <a:defRPr/>
            </a:pPr>
            <a:r>
              <a:rPr lang="nl-NL" sz="1050" dirty="0"/>
              <a:t>Academici: relevante literatuur over het thema vanuit (academisch) onderzoek.</a:t>
            </a:r>
          </a:p>
          <a:p>
            <a:pPr marL="171450" indent="-171450">
              <a:buFont typeface="Arial" panose="020B0604020202020204" pitchFamily="34" charset="0"/>
              <a:buChar char="•"/>
              <a:defRPr/>
            </a:pPr>
            <a:r>
              <a:rPr lang="nl-NL" sz="1050" dirty="0"/>
              <a:t>Gemeente en hulpverleners: op sommige thema’s brengt de klankbordgroep het perspectief van hulpverleners en gemeente in.</a:t>
            </a:r>
          </a:p>
          <a:p>
            <a:pPr>
              <a:defRPr/>
            </a:pPr>
            <a:endParaRPr lang="nl-NL" sz="1050" dirty="0"/>
          </a:p>
        </p:txBody>
      </p:sp>
      <p:pic>
        <p:nvPicPr>
          <p:cNvPr id="3" name="Afbeelding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634" y="1219808"/>
            <a:ext cx="2610231" cy="4418885"/>
          </a:xfrm>
          <a:prstGeom prst="rect">
            <a:avLst/>
          </a:prstGeom>
        </p:spPr>
      </p:pic>
    </p:spTree>
    <p:extLst>
      <p:ext uri="{BB962C8B-B14F-4D97-AF65-F5344CB8AC3E}">
        <p14:creationId xmlns:p14="http://schemas.microsoft.com/office/powerpoint/2010/main" val="2573376812"/>
      </p:ext>
    </p:extLst>
  </p:cSld>
  <p:clrMapOvr>
    <a:masterClrMapping/>
  </p:clrMapOvr>
</p:sld>
</file>

<file path=ppt/theme/theme1.xml><?xml version="1.0" encoding="utf-8"?>
<a:theme xmlns:a="http://schemas.openxmlformats.org/drawingml/2006/main" name="centrum_voor_cliëntervaringen">
  <a:themeElements>
    <a:clrScheme name="Aangepast 4">
      <a:dk1>
        <a:srgbClr val="292934"/>
      </a:dk1>
      <a:lt1>
        <a:srgbClr val="FFFFFF"/>
      </a:lt1>
      <a:dk2>
        <a:srgbClr val="CE3B44"/>
      </a:dk2>
      <a:lt2>
        <a:srgbClr val="F3F2DC"/>
      </a:lt2>
      <a:accent1>
        <a:srgbClr val="CE3B44"/>
      </a:accent1>
      <a:accent2>
        <a:srgbClr val="D53743"/>
      </a:accent2>
      <a:accent3>
        <a:srgbClr val="D53744"/>
      </a:accent3>
      <a:accent4>
        <a:srgbClr val="D53744"/>
      </a:accent4>
      <a:accent5>
        <a:srgbClr val="D43541"/>
      </a:accent5>
      <a:accent6>
        <a:srgbClr val="D43541"/>
      </a:accent6>
      <a:hlink>
        <a:srgbClr val="D43541"/>
      </a:hlink>
      <a:folHlink>
        <a:srgbClr val="D43541"/>
      </a:folHlink>
    </a:clrScheme>
    <a:fontScheme name="Office - klassie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04E9AD2AA55943BACBC1D49AD2ED78" ma:contentTypeVersion="18" ma:contentTypeDescription="Een nieuw document maken." ma:contentTypeScope="" ma:versionID="837664676f2bf0328988b663b81a1044">
  <xsd:schema xmlns:xsd="http://www.w3.org/2001/XMLSchema" xmlns:xs="http://www.w3.org/2001/XMLSchema" xmlns:p="http://schemas.microsoft.com/office/2006/metadata/properties" xmlns:ns2="95651d12-9479-4688-84a4-a0c71250a568" xmlns:ns3="bdaeb273-001b-4c7c-9bce-da436794d6e2" targetNamespace="http://schemas.microsoft.com/office/2006/metadata/properties" ma:root="true" ma:fieldsID="dda6c65af891cd19a3357f12cd85e016" ns2:_="" ns3:_="">
    <xsd:import namespace="95651d12-9479-4688-84a4-a0c71250a568"/>
    <xsd:import namespace="bdaeb273-001b-4c7c-9bce-da436794d6e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Datumentijd"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651d12-9479-4688-84a4-a0c71250a5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Datumentijd" ma:index="18" nillable="true" ma:displayName="Datum en tijd" ma:format="DateOnly" ma:internalName="Datumentijd">
      <xsd:simpleType>
        <xsd:restriction base="dms:DateTim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168f9ddb-19f8-4e01-8563-14094a9ec92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aeb273-001b-4c7c-9bce-da436794d6e2"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4" nillable="true" ma:displayName="Taxonomy Catch All Column" ma:hidden="true" ma:list="{d2608def-6284-4ccd-ab53-4285ab430902}" ma:internalName="TaxCatchAll" ma:showField="CatchAllData" ma:web="bdaeb273-001b-4c7c-9bce-da436794d6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5651d12-9479-4688-84a4-a0c71250a568">
      <Terms xmlns="http://schemas.microsoft.com/office/infopath/2007/PartnerControls"/>
    </lcf76f155ced4ddcb4097134ff3c332f>
    <Datumentijd xmlns="95651d12-9479-4688-84a4-a0c71250a568" xsi:nil="true"/>
    <TaxCatchAll xmlns="bdaeb273-001b-4c7c-9bce-da436794d6e2" xsi:nil="true"/>
  </documentManagement>
</p:properties>
</file>

<file path=customXml/itemProps1.xml><?xml version="1.0" encoding="utf-8"?>
<ds:datastoreItem xmlns:ds="http://schemas.openxmlformats.org/officeDocument/2006/customXml" ds:itemID="{4E993260-C14F-48C2-BDC9-27CF1EB59C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651d12-9479-4688-84a4-a0c71250a568"/>
    <ds:schemaRef ds:uri="bdaeb273-001b-4c7c-9bce-da436794d6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7B397C-935A-4B2D-9237-4E833C88050C}">
  <ds:schemaRefs>
    <ds:schemaRef ds:uri="http://schemas.microsoft.com/sharepoint/v3/contenttype/forms"/>
  </ds:schemaRefs>
</ds:datastoreItem>
</file>

<file path=customXml/itemProps3.xml><?xml version="1.0" encoding="utf-8"?>
<ds:datastoreItem xmlns:ds="http://schemas.openxmlformats.org/officeDocument/2006/customXml" ds:itemID="{9C29BB3D-D81D-4F9B-A347-E03751B5CD48}">
  <ds:schemaRefs>
    <ds:schemaRef ds:uri="http://schemas.microsoft.com/office/2006/metadata/properties"/>
    <ds:schemaRef ds:uri="http://schemas.microsoft.com/office/infopath/2007/PartnerControls"/>
    <ds:schemaRef ds:uri="95651d12-9479-4688-84a4-a0c71250a568"/>
    <ds:schemaRef ds:uri="bdaeb273-001b-4c7c-9bce-da436794d6e2"/>
  </ds:schemaRefs>
</ds:datastoreItem>
</file>

<file path=docProps/app.xml><?xml version="1.0" encoding="utf-8"?>
<Properties xmlns="http://schemas.openxmlformats.org/officeDocument/2006/extended-properties" xmlns:vt="http://schemas.openxmlformats.org/officeDocument/2006/docPropsVTypes">
  <Template>centrum_voor_cliëntervaringen</Template>
  <TotalTime>11266</TotalTime>
  <Words>17481</Words>
  <Application>Microsoft Office PowerPoint</Application>
  <PresentationFormat>Diavoorstelling (4:3)</PresentationFormat>
  <Paragraphs>1160</Paragraphs>
  <Slides>76</Slides>
  <Notes>76</Notes>
  <HiddenSlides>0</HiddenSlides>
  <MMClips>0</MMClips>
  <ScaleCrop>false</ScaleCrop>
  <HeadingPairs>
    <vt:vector size="4" baseType="variant">
      <vt:variant>
        <vt:lpstr>Thema</vt:lpstr>
      </vt:variant>
      <vt:variant>
        <vt:i4>1</vt:i4>
      </vt:variant>
      <vt:variant>
        <vt:lpstr>Diatitels</vt:lpstr>
      </vt:variant>
      <vt:variant>
        <vt:i4>76</vt:i4>
      </vt:variant>
    </vt:vector>
  </HeadingPairs>
  <TitlesOfParts>
    <vt:vector size="77" baseType="lpstr">
      <vt:lpstr>centrum_voor_cliëntervaringen</vt:lpstr>
      <vt:lpstr>“Zorgen voor, zorgen dat, zorgen om”  Goede zorg in de wijk vanuit het perspectief van mantelzorgers</vt:lpstr>
      <vt:lpstr>Voorwoord</vt:lpstr>
      <vt:lpstr>samenvatting</vt:lpstr>
      <vt:lpstr>Inhoud</vt:lpstr>
      <vt:lpstr>PowerPoint-presentatie</vt:lpstr>
      <vt:lpstr>1. AANLEIDING EN ACHTERGROND (I)</vt:lpstr>
      <vt:lpstr>1. AANLEIDING EN ACHTERGROND (II)</vt:lpstr>
      <vt:lpstr>PowerPoint-presentatie</vt:lpstr>
      <vt:lpstr>2. LEESWIJZER (I)</vt:lpstr>
      <vt:lpstr>2. LEESWIJZER (II)</vt:lpstr>
      <vt:lpstr>PowerPoint-presentatie</vt:lpstr>
      <vt:lpstr>Context: leven van mantelzorgers 3.1 kracht en zingeving (I)</vt:lpstr>
      <vt:lpstr>Context: leven van mantelzorgers 3.1 kracht en zingeving (II)</vt:lpstr>
      <vt:lpstr>Context: leven van mantelzorgers 3.1 kracht en zingeving (III)</vt:lpstr>
      <vt:lpstr>Context: leven van mantelzorgers 3.1 kracht en zingeving (IV)</vt:lpstr>
      <vt:lpstr>Context: leven van mantelzorgers 3.2 veranderende contacten (I)</vt:lpstr>
      <vt:lpstr>Context: leven van mantelzorgers 3.2 veranderende contacten (II)</vt:lpstr>
      <vt:lpstr>Context: leven van mantelzorgers 3.3 Wat als (mantel)zorg stopt… (I)</vt:lpstr>
      <vt:lpstr>Context: leven van mantelzorgers 3.3 Wat als (mantel)zorg stopt… (II)</vt:lpstr>
      <vt:lpstr>Context: leven van mantelzorgers 3.3 Wat als (mantel)zorg stopt… (III)</vt:lpstr>
      <vt:lpstr>PowerPoint-presentatie</vt:lpstr>
      <vt:lpstr>Denkkader mantelzorgperspectief 4. Zorgen voor, zorgen dat, zorgen om (I)</vt:lpstr>
      <vt:lpstr>Denkkader mantelzorgperspectief 4. Zorgen voor, zorgen om, zorgen dat (II)</vt:lpstr>
      <vt:lpstr>PowerPoint-presentatie</vt:lpstr>
      <vt:lpstr>Beleving veranderingen in de zorg 5.1 Onrust, maar beperkte veranderingen (I) </vt:lpstr>
      <vt:lpstr>Beleving veranderingen in de zorg 5.1 Onrust, maar beperkte veranderingen (II) </vt:lpstr>
      <vt:lpstr>Beleving veranderingen in de zorg 5.1 Onrust, maar beperkte veranderingen (III) </vt:lpstr>
      <vt:lpstr>Beleving veranderingen in de zorg 5.2 Keukentafelgesprek (I) </vt:lpstr>
      <vt:lpstr>Beleving veranderingen in de zorg 5.2 Keukentafelgesprek (II)</vt:lpstr>
      <vt:lpstr>Beleving veranderingen in de zorg 5.2 Keukentafelgesprek (III)  </vt:lpstr>
      <vt:lpstr>Beleving veranderingen in de zorg 5.2 Keukentafelgesprek (IV) </vt:lpstr>
      <vt:lpstr>Beleving veranderingen in de zorg 5.2 Keukentafelgesprek (V) </vt:lpstr>
      <vt:lpstr>Beleving veranderingen in de zorg 5.3 Samenwerking hulpverleners (I)</vt:lpstr>
      <vt:lpstr>Beleving veranderingen in de zorg 5.3 Samenwerking hulpverleners (II)</vt:lpstr>
      <vt:lpstr>Beleving veranderingen in de zorg 5.3 Samenwerking hulpverleners (III)</vt:lpstr>
      <vt:lpstr>Beleving veranderingen in de zorg 5.3 Samenwerking hulpverleners (IV)</vt:lpstr>
      <vt:lpstr>PowerPoint-presentatie</vt:lpstr>
      <vt:lpstr>ERVARINGEN EN BEHOEFTEN TEN AANZIEN VAN WIJKZORG 6.1 ZORGEN VOOR: FYSIEKE EN EMOTIONELE HULP (I)  </vt:lpstr>
      <vt:lpstr>ERVARINGEN EN BEHOEFTEN TEN AANZIEN VAN WIJKZORG 6.1 ZORGEN VOOR: FYSIEKE EN EMOTIONELE HULP (II)  </vt:lpstr>
      <vt:lpstr>ERVARINGEN EN BEHOEFTEN TEN AANZIEN VAN WIJKZORG 6.1 ZORGEN VOOR: FYSIEKE EN EMOTIONELE HULP (III)   </vt:lpstr>
      <vt:lpstr>ERVARINGEN EN BEHOEFTEN TEN AANZIEN VAN WIJKZORG 6.1 ZORGEN VOOR: FYSIEKE EN EMOTIONELE HULP (IV)   </vt:lpstr>
      <vt:lpstr>ERVARINGEN EN BEHOEFTEN TEN AANZIEN VAN WIJKZORG 6.1 ZORGEN VOOR: FYSIEKE EN EMOTIONELE HULP (V)   </vt:lpstr>
      <vt:lpstr>ERVARINGEN EN BEHOEFTEN TEN AANZIEN VAN WIJKZORG 6.1 ZORGEN VOOR: FYSIEKE EN EMOTIONELE HULP (VI)   </vt:lpstr>
      <vt:lpstr>ERVARINGEN EN BEHOEFTEN TEN AANZIEN VAN WIJKZORG 6.1 ZORGEN VOOR: FYSIEKE EN EMOTIONELE HULP (VII)   </vt:lpstr>
      <vt:lpstr>ERVARINGEN EN BEHOEFTEN TEN AANZIEN VAN WIJKZORG 6.1 ZORGEN VOOR: FYSIEKE EN EMOTIONELE HULP (VIII)   </vt:lpstr>
      <vt:lpstr>ERVARINGEN EN BEHOEFTEN TEN AANZIEN VAN WIJKZORG 6.2 ZORGEN DAT: ‘DINGEN VOOR ELKAAR KRIJGEN’ (I)   </vt:lpstr>
      <vt:lpstr>ERVARINGEN EN BEHOEFTEN TEN AANZIEN VAN WIJKZORG 6.2 ZORGEN DAT: ‘DINGEN VOOR ELKAAR KRIJGEN’ (II)   </vt:lpstr>
      <vt:lpstr>ERVARINGEN EN BEHOEFTEN TEN AANZIEN VAN WIJKZORG 6.2 ZORGEN DAT: ‘DINGEN VOOR ELKAAR KRIJGEN’ (III)   </vt:lpstr>
      <vt:lpstr>ERVARINGEN EN BEHOEFTEN TEN AANZIEN VAN WIJKZORG 6.2 ZORGEN DAT: ‘DINGEN VOOR ELKAAR KRIJGEN’ (IV)   </vt:lpstr>
      <vt:lpstr>ERVARINGEN EN BEHOEFTEN TEN AANZIEN VAN WIJKZORG 6.2 ZORGEN DAT: ‘DINGEN VOOR ELKAAR KRIJGEN’ (V)   </vt:lpstr>
      <vt:lpstr>ERVARINGEN EN BEHOEFTEN TEN AANZIEN VAN WIJKZORG 6.2 ZORGEN DAT: ‘DINGEN VOOR ELKAAR KRIJGEN’ (VI)   </vt:lpstr>
      <vt:lpstr>ERVARINGEN EN BEHOEFTEN TEN AANZIEN VAN WIJKZORG 6.3 ZORGEN OM: ‘ALERT ZIJN OP WELZIJN NAASTE’ (I)  </vt:lpstr>
      <vt:lpstr>ERVARINGEN EN BEHOEFTEN TEN AANZIEN VAN WIJKZORG 6.3 ZORGEN OM: ‘ALERT ZIJN OP WELZIJN NAASTE’ (II) </vt:lpstr>
      <vt:lpstr>PowerPoint-presentatie</vt:lpstr>
      <vt:lpstr>DIALOOGSESSIE 7.1 DIALOOG MET DIVERSE PERSPECTIEVEN</vt:lpstr>
      <vt:lpstr>DIALOOGSESSIE 7.2 DIVERSE PERSPECTIEVEN: GOEDE ZORG IS… (I)</vt:lpstr>
      <vt:lpstr>DIALOOGSESSIE 7.2 DIVERSE PERSPECTIEVEN: GOEDE ZORG IS… (II)</vt:lpstr>
      <vt:lpstr>DIALOOGSESSIE 7.2 DIVERSE PERSPECTIEVEN: GOEDE ZORG IS… (III)</vt:lpstr>
      <vt:lpstr>DIALOOGSESSIE 7.3 REFLECTIE ACADEMICI OP SESSIE</vt:lpstr>
      <vt:lpstr>PowerPoint-presentatie</vt:lpstr>
      <vt:lpstr>8.1 Conclusies (I)</vt:lpstr>
      <vt:lpstr>8.1 Conclusies (II)</vt:lpstr>
      <vt:lpstr>8.2 Aanbevelingen (I)</vt:lpstr>
      <vt:lpstr>8.2 Aanbevelingen (II)</vt:lpstr>
      <vt:lpstr>8.2 Aanbevelingen (III)</vt:lpstr>
      <vt:lpstr>8.2 Aanbevelingen (IV)</vt:lpstr>
      <vt:lpstr>8.2 Aanbevelingen (V)</vt:lpstr>
      <vt:lpstr>PowerPoint-presentatie</vt:lpstr>
      <vt:lpstr> ONDERZOEKSVERANTWOORDING 9.1 METHODOLOGIE EN OPZET </vt:lpstr>
      <vt:lpstr> ONDERZOEKSVERANTWOORDING 9.2 ONDERZOEKSDOELGROEP EN UITVOERING</vt:lpstr>
      <vt:lpstr> ONDERZOEKSVERANTWOORDING 9.3 BETROKKENEN ONDERZOEK</vt:lpstr>
      <vt:lpstr> ONDERZOEKSVERANTWOORDING 9.4 DETAIL BESCHRIJVING PER FASE (I)</vt:lpstr>
      <vt:lpstr> ONDERZOEKSVERANTWOORDING 9.4 DETAILBESCHRIJVING PER FASE (II)</vt:lpstr>
      <vt:lpstr> ONDERZOEKSVERANTWOORDING 9.5 literatuur (I)</vt:lpstr>
      <vt:lpstr> ONDERZOEKSVERANTWOORDING 9.5 literatuur (II)</vt:lpstr>
      <vt:lpstr>VRAGEN OF Contact?</vt:lpstr>
    </vt:vector>
  </TitlesOfParts>
  <Company>VU medisch centrum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over één of twee regels Raec  que prati</dc:title>
  <dc:creator>Groot - Sluijsmans, Barbara</dc:creator>
  <cp:lastModifiedBy>Marian Vink</cp:lastModifiedBy>
  <cp:revision>672</cp:revision>
  <cp:lastPrinted>2016-02-05T11:11:43Z</cp:lastPrinted>
  <dcterms:created xsi:type="dcterms:W3CDTF">2015-09-11T08:32:42Z</dcterms:created>
  <dcterms:modified xsi:type="dcterms:W3CDTF">2023-11-29T07:10:36Z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0x0101000E04E9AD2AA55943BACBC1D49AD2ED78</vt:lpwstr>
  </property>
</Properties>
</file>